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57" r:id="rId3"/>
    <p:sldId id="363" r:id="rId4"/>
    <p:sldId id="365" r:id="rId5"/>
    <p:sldId id="366" r:id="rId6"/>
    <p:sldId id="367" r:id="rId7"/>
    <p:sldId id="368" r:id="rId8"/>
    <p:sldId id="369" r:id="rId9"/>
    <p:sldId id="370" r:id="rId10"/>
    <p:sldId id="391" r:id="rId11"/>
    <p:sldId id="392" r:id="rId12"/>
    <p:sldId id="393" r:id="rId13"/>
    <p:sldId id="394" r:id="rId14"/>
    <p:sldId id="395" r:id="rId15"/>
    <p:sldId id="396" r:id="rId16"/>
    <p:sldId id="483" r:id="rId17"/>
    <p:sldId id="397" r:id="rId18"/>
    <p:sldId id="398" r:id="rId19"/>
    <p:sldId id="399" r:id="rId20"/>
    <p:sldId id="484" r:id="rId21"/>
    <p:sldId id="400" r:id="rId22"/>
    <p:sldId id="401" r:id="rId23"/>
    <p:sldId id="402" r:id="rId24"/>
    <p:sldId id="403" r:id="rId25"/>
    <p:sldId id="404" r:id="rId26"/>
    <p:sldId id="405" r:id="rId27"/>
    <p:sldId id="411" r:id="rId28"/>
    <p:sldId id="418" r:id="rId29"/>
    <p:sldId id="406" r:id="rId30"/>
    <p:sldId id="412" r:id="rId31"/>
    <p:sldId id="407" r:id="rId32"/>
    <p:sldId id="408" r:id="rId33"/>
    <p:sldId id="409" r:id="rId34"/>
    <p:sldId id="410" r:id="rId35"/>
    <p:sldId id="413" r:id="rId36"/>
    <p:sldId id="414" r:id="rId37"/>
    <p:sldId id="372" r:id="rId38"/>
    <p:sldId id="373" r:id="rId39"/>
    <p:sldId id="415" r:id="rId40"/>
    <p:sldId id="478" r:id="rId41"/>
    <p:sldId id="375" r:id="rId42"/>
    <p:sldId id="416" r:id="rId43"/>
    <p:sldId id="376" r:id="rId44"/>
    <p:sldId id="417" r:id="rId45"/>
    <p:sldId id="420" r:id="rId46"/>
    <p:sldId id="377" r:id="rId47"/>
    <p:sldId id="422" r:id="rId48"/>
    <p:sldId id="378" r:id="rId49"/>
    <p:sldId id="488" r:id="rId50"/>
    <p:sldId id="379" r:id="rId51"/>
    <p:sldId id="380" r:id="rId52"/>
    <p:sldId id="419" r:id="rId53"/>
    <p:sldId id="381" r:id="rId54"/>
    <p:sldId id="364" r:id="rId55"/>
    <p:sldId id="421" r:id="rId56"/>
    <p:sldId id="382" r:id="rId57"/>
    <p:sldId id="383" r:id="rId58"/>
    <p:sldId id="384" r:id="rId59"/>
    <p:sldId id="489" r:id="rId60"/>
    <p:sldId id="385" r:id="rId61"/>
    <p:sldId id="386" r:id="rId62"/>
    <p:sldId id="387" r:id="rId63"/>
    <p:sldId id="388" r:id="rId64"/>
    <p:sldId id="423" r:id="rId65"/>
    <p:sldId id="389" r:id="rId66"/>
    <p:sldId id="390" r:id="rId67"/>
    <p:sldId id="424" r:id="rId68"/>
    <p:sldId id="425" r:id="rId69"/>
    <p:sldId id="426" r:id="rId70"/>
    <p:sldId id="427" r:id="rId71"/>
    <p:sldId id="428" r:id="rId72"/>
    <p:sldId id="429" r:id="rId73"/>
    <p:sldId id="441" r:id="rId74"/>
    <p:sldId id="442" r:id="rId75"/>
    <p:sldId id="430" r:id="rId76"/>
    <p:sldId id="446" r:id="rId77"/>
    <p:sldId id="443" r:id="rId78"/>
    <p:sldId id="444" r:id="rId79"/>
    <p:sldId id="445" r:id="rId80"/>
    <p:sldId id="490" r:id="rId81"/>
    <p:sldId id="447" r:id="rId82"/>
    <p:sldId id="448" r:id="rId83"/>
    <p:sldId id="431" r:id="rId84"/>
    <p:sldId id="449" r:id="rId85"/>
    <p:sldId id="485" r:id="rId86"/>
    <p:sldId id="432" r:id="rId87"/>
    <p:sldId id="433" r:id="rId88"/>
    <p:sldId id="434" r:id="rId89"/>
    <p:sldId id="450" r:id="rId90"/>
    <p:sldId id="435" r:id="rId91"/>
    <p:sldId id="436" r:id="rId92"/>
    <p:sldId id="437" r:id="rId93"/>
    <p:sldId id="438" r:id="rId94"/>
    <p:sldId id="451" r:id="rId95"/>
    <p:sldId id="482" r:id="rId96"/>
    <p:sldId id="479" r:id="rId97"/>
    <p:sldId id="439" r:id="rId98"/>
    <p:sldId id="486" r:id="rId99"/>
    <p:sldId id="480" r:id="rId100"/>
    <p:sldId id="452" r:id="rId101"/>
    <p:sldId id="481" r:id="rId102"/>
    <p:sldId id="453" r:id="rId103"/>
    <p:sldId id="454" r:id="rId104"/>
    <p:sldId id="455" r:id="rId105"/>
    <p:sldId id="456" r:id="rId106"/>
    <p:sldId id="457" r:id="rId107"/>
    <p:sldId id="458" r:id="rId108"/>
    <p:sldId id="459" r:id="rId109"/>
    <p:sldId id="491" r:id="rId110"/>
    <p:sldId id="461" r:id="rId111"/>
    <p:sldId id="462" r:id="rId112"/>
    <p:sldId id="463" r:id="rId113"/>
    <p:sldId id="467" r:id="rId114"/>
    <p:sldId id="464" r:id="rId115"/>
    <p:sldId id="465" r:id="rId116"/>
    <p:sldId id="487" r:id="rId117"/>
    <p:sldId id="466" r:id="rId118"/>
    <p:sldId id="468" r:id="rId119"/>
    <p:sldId id="469" r:id="rId120"/>
    <p:sldId id="470" r:id="rId121"/>
    <p:sldId id="471" r:id="rId122"/>
    <p:sldId id="472" r:id="rId123"/>
    <p:sldId id="473" r:id="rId124"/>
    <p:sldId id="474" r:id="rId125"/>
    <p:sldId id="475" r:id="rId126"/>
    <p:sldId id="477"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A39264-DEFE-43B4-AB98-3CF560F71371}" type="datetimeFigureOut">
              <a:rPr lang="en-US" smtClean="0"/>
              <a:pPr/>
              <a:t>6/7/2020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2577D-675F-4DD4-BB0D-A789754FAB21}" type="slidenum">
              <a:rPr lang="en-US" smtClean="0"/>
              <a:pPr/>
              <a:t>‹#›</a:t>
            </a:fld>
            <a:endParaRPr lang="en-US"/>
          </a:p>
        </p:txBody>
      </p:sp>
    </p:spTree>
    <p:extLst>
      <p:ext uri="{BB962C8B-B14F-4D97-AF65-F5344CB8AC3E}">
        <p14:creationId xmlns:p14="http://schemas.microsoft.com/office/powerpoint/2010/main" val="3214359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Cytokine" TargetMode="External"/><Relationship Id="rId3" Type="http://schemas.openxmlformats.org/officeDocument/2006/relationships/hyperlink" Target="https://en.wikipedia.org/wiki/Syndrome" TargetMode="External"/><Relationship Id="rId7" Type="http://schemas.openxmlformats.org/officeDocument/2006/relationships/hyperlink" Target="https://en.wikipedia.org/wiki/Hormone" TargetMode="External"/><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hyperlink" Target="https://en.wikipedia.org/wiki/Cancer" TargetMode="External"/><Relationship Id="rId5" Type="http://schemas.openxmlformats.org/officeDocument/2006/relationships/hyperlink" Target="https://en.wikipedia.org/wiki/Symptom" TargetMode="External"/><Relationship Id="rId10" Type="http://schemas.openxmlformats.org/officeDocument/2006/relationships/hyperlink" Target="https://en.wikipedia.org/wiki/Immune_response" TargetMode="External"/><Relationship Id="rId4" Type="http://schemas.openxmlformats.org/officeDocument/2006/relationships/hyperlink" Target="https://en.wikipedia.org/wiki/Medical_sign" TargetMode="External"/><Relationship Id="rId9" Type="http://schemas.openxmlformats.org/officeDocument/2006/relationships/hyperlink" Target="https://en.wikipedia.org/wiki/Tumo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0" lang="en-US" sz="1200" b="0" i="0" u="none" strike="noStrike" kern="1200" cap="none" spc="0" normalizeH="0" baseline="0" noProof="0" dirty="0" smtClean="0">
                <a:ln>
                  <a:noFill/>
                </a:ln>
                <a:solidFill>
                  <a:schemeClr val="tx1"/>
                </a:solidFill>
                <a:effectLst/>
                <a:uLnTx/>
                <a:uFillTx/>
                <a:latin typeface="+mn-lt"/>
                <a:ea typeface="+mn-ea"/>
                <a:cs typeface="+mn-cs"/>
              </a:rPr>
              <a:t>Convoluted: twisted</a:t>
            </a:r>
          </a:p>
        </p:txBody>
      </p:sp>
      <p:sp>
        <p:nvSpPr>
          <p:cNvPr id="4" name="Slide Number Placeholder 3"/>
          <p:cNvSpPr>
            <a:spLocks noGrp="1"/>
          </p:cNvSpPr>
          <p:nvPr>
            <p:ph type="sldNum" sz="quarter" idx="10"/>
          </p:nvPr>
        </p:nvSpPr>
        <p:spPr/>
        <p:txBody>
          <a:bodyPr/>
          <a:lstStyle/>
          <a:p>
            <a:fld id="{3A12577D-675F-4DD4-BB0D-A789754FAB21}" type="slidenum">
              <a:rPr lang="en-US" smtClean="0"/>
              <a:pPr/>
              <a:t>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DACDD0-4995-4103-8F8C-D66B714332E8}" type="slidenum">
              <a:rPr lang="en-CA"/>
              <a:pPr/>
              <a:t>32</a:t>
            </a:fld>
            <a:endParaRPr lang="en-CA"/>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26"/>
          <p:cNvSpPr>
            <a:spLocks noGrp="1" noRot="1" noChangeAspect="1" noChangeArrowheads="1" noTextEdit="1"/>
          </p:cNvSpPr>
          <p:nvPr>
            <p:ph type="sldImg"/>
          </p:nvPr>
        </p:nvSpPr>
        <p:spPr>
          <a:xfrm>
            <a:off x="1150938" y="692150"/>
            <a:ext cx="4556125" cy="3416300"/>
          </a:xfrm>
          <a:ln cap="flat"/>
        </p:spPr>
      </p:sp>
      <p:sp>
        <p:nvSpPr>
          <p:cNvPr id="147459" name="Rectangle 1027"/>
          <p:cNvSpPr>
            <a:spLocks noGrp="1" noChangeArrowheads="1"/>
          </p:cNvSpPr>
          <p:nvPr>
            <p:ph type="body" idx="1"/>
          </p:nvPr>
        </p:nvSpPr>
        <p:spPr>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1150938" y="692150"/>
            <a:ext cx="4556125" cy="3416300"/>
          </a:xfrm>
          <a:ln cap="flat"/>
        </p:spPr>
      </p:sp>
      <p:sp>
        <p:nvSpPr>
          <p:cNvPr id="153603"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err="1" smtClean="0">
                <a:solidFill>
                  <a:schemeClr val="tx1"/>
                </a:solidFill>
                <a:effectLst/>
                <a:latin typeface="+mn-lt"/>
                <a:ea typeface="+mn-ea"/>
                <a:cs typeface="+mn-cs"/>
              </a:rPr>
              <a:t>paraneoplastic</a:t>
            </a:r>
            <a:r>
              <a:rPr lang="en-US" sz="1200" b="1" i="0" kern="1200" dirty="0" smtClean="0">
                <a:solidFill>
                  <a:schemeClr val="tx1"/>
                </a:solidFill>
                <a:effectLst/>
                <a:latin typeface="+mn-lt"/>
                <a:ea typeface="+mn-ea"/>
                <a:cs typeface="+mn-cs"/>
              </a:rPr>
              <a:t> syndrome</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Syndrome"/>
              </a:rPr>
              <a:t>syndrome</a:t>
            </a:r>
            <a:r>
              <a:rPr lang="en-US" sz="1200" b="0" i="0" kern="1200" dirty="0" smtClean="0">
                <a:solidFill>
                  <a:schemeClr val="tx1"/>
                </a:solidFill>
                <a:effectLst/>
                <a:latin typeface="+mn-lt"/>
                <a:ea typeface="+mn-ea"/>
                <a:cs typeface="+mn-cs"/>
              </a:rPr>
              <a:t> (a set of </a:t>
            </a:r>
            <a:r>
              <a:rPr lang="en-US" sz="1200" b="0" i="0" u="none" strike="noStrike" kern="1200" dirty="0" smtClean="0">
                <a:solidFill>
                  <a:schemeClr val="tx1"/>
                </a:solidFill>
                <a:effectLst/>
                <a:latin typeface="+mn-lt"/>
                <a:ea typeface="+mn-ea"/>
                <a:cs typeface="+mn-cs"/>
                <a:hlinkClick r:id="rId4" tooltip="Medical sign"/>
              </a:rPr>
              <a:t>signs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tooltip="Symptom"/>
              </a:rPr>
              <a:t>symptoms</a:t>
            </a:r>
            <a:r>
              <a:rPr lang="en-US" sz="1200" b="0" i="0" kern="1200" dirty="0" smtClean="0">
                <a:solidFill>
                  <a:schemeClr val="tx1"/>
                </a:solidFill>
                <a:effectLst/>
                <a:latin typeface="+mn-lt"/>
                <a:ea typeface="+mn-ea"/>
                <a:cs typeface="+mn-cs"/>
              </a:rPr>
              <a:t>) that is the consequence of </a:t>
            </a:r>
            <a:r>
              <a:rPr lang="en-US" sz="1200" b="0" i="0" u="none" strike="noStrike" kern="1200" dirty="0" smtClean="0">
                <a:solidFill>
                  <a:schemeClr val="tx1"/>
                </a:solidFill>
                <a:effectLst/>
                <a:latin typeface="+mn-lt"/>
                <a:ea typeface="+mn-ea"/>
                <a:cs typeface="+mn-cs"/>
                <a:hlinkClick r:id="rId6" tooltip="Cancer"/>
              </a:rPr>
              <a:t>cancer</a:t>
            </a:r>
            <a:r>
              <a:rPr lang="en-US" sz="1200" b="0" i="0" kern="1200" dirty="0" smtClean="0">
                <a:solidFill>
                  <a:schemeClr val="tx1"/>
                </a:solidFill>
                <a:effectLst/>
                <a:latin typeface="+mn-lt"/>
                <a:ea typeface="+mn-ea"/>
                <a:cs typeface="+mn-cs"/>
              </a:rPr>
              <a:t> in the body, specifically due to the production of chemical </a:t>
            </a:r>
            <a:r>
              <a:rPr lang="en-US" sz="1200" b="0" i="0" kern="1200" dirty="0" err="1" smtClean="0">
                <a:solidFill>
                  <a:schemeClr val="tx1"/>
                </a:solidFill>
                <a:effectLst/>
                <a:latin typeface="+mn-lt"/>
                <a:ea typeface="+mn-ea"/>
                <a:cs typeface="+mn-cs"/>
              </a:rPr>
              <a:t>signalling</a:t>
            </a:r>
            <a:r>
              <a:rPr lang="en-US" sz="1200" b="0" i="0" kern="1200" dirty="0" smtClean="0">
                <a:solidFill>
                  <a:schemeClr val="tx1"/>
                </a:solidFill>
                <a:effectLst/>
                <a:latin typeface="+mn-lt"/>
                <a:ea typeface="+mn-ea"/>
                <a:cs typeface="+mn-cs"/>
              </a:rPr>
              <a:t> molecules (such as </a:t>
            </a:r>
            <a:r>
              <a:rPr lang="en-US" sz="1200" b="0" i="0" u="none" strike="noStrike" kern="1200" dirty="0" smtClean="0">
                <a:solidFill>
                  <a:schemeClr val="tx1"/>
                </a:solidFill>
                <a:effectLst/>
                <a:latin typeface="+mn-lt"/>
                <a:ea typeface="+mn-ea"/>
                <a:cs typeface="+mn-cs"/>
                <a:hlinkClick r:id="rId7" tooltip="Hormone"/>
              </a:rPr>
              <a:t>hormones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8" tooltip="Cytokine"/>
              </a:rPr>
              <a:t>cytokines</a:t>
            </a:r>
            <a:r>
              <a:rPr lang="en-US" sz="1200" b="0" i="0" kern="1200" dirty="0" smtClean="0">
                <a:solidFill>
                  <a:schemeClr val="tx1"/>
                </a:solidFill>
                <a:effectLst/>
                <a:latin typeface="+mn-lt"/>
                <a:ea typeface="+mn-ea"/>
                <a:cs typeface="+mn-cs"/>
              </a:rPr>
              <a:t>) by </a:t>
            </a:r>
            <a:r>
              <a:rPr lang="en-US" sz="1200" b="0" i="0" u="none" strike="noStrike" kern="1200" dirty="0" smtClean="0">
                <a:solidFill>
                  <a:schemeClr val="tx1"/>
                </a:solidFill>
                <a:effectLst/>
                <a:latin typeface="+mn-lt"/>
                <a:ea typeface="+mn-ea"/>
                <a:cs typeface="+mn-cs"/>
                <a:hlinkClick r:id="rId9" tooltip="Tumor"/>
              </a:rPr>
              <a:t>tumor</a:t>
            </a:r>
            <a:r>
              <a:rPr lang="en-US" sz="1200" b="0" i="0" kern="1200" dirty="0" smtClean="0">
                <a:solidFill>
                  <a:schemeClr val="tx1"/>
                </a:solidFill>
                <a:effectLst/>
                <a:latin typeface="+mn-lt"/>
                <a:ea typeface="+mn-ea"/>
                <a:cs typeface="+mn-cs"/>
              </a:rPr>
              <a:t> cells or by an </a:t>
            </a:r>
            <a:r>
              <a:rPr lang="en-US" sz="1200" b="0" i="0" u="none" strike="noStrike" kern="1200" dirty="0" smtClean="0">
                <a:solidFill>
                  <a:schemeClr val="tx1"/>
                </a:solidFill>
                <a:effectLst/>
                <a:latin typeface="+mn-lt"/>
                <a:ea typeface="+mn-ea"/>
                <a:cs typeface="+mn-cs"/>
                <a:hlinkClick r:id="rId10" tooltip="Immune response"/>
              </a:rPr>
              <a:t>immune response</a:t>
            </a:r>
            <a:r>
              <a:rPr lang="en-US" sz="1200" b="0" i="0" kern="1200" dirty="0" smtClean="0">
                <a:solidFill>
                  <a:schemeClr val="tx1"/>
                </a:solidFill>
                <a:effectLst/>
                <a:latin typeface="+mn-lt"/>
                <a:ea typeface="+mn-ea"/>
                <a:cs typeface="+mn-cs"/>
              </a:rPr>
              <a:t> against the tumor. </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120</a:t>
            </a:fld>
            <a:endParaRPr lang="en-US"/>
          </a:p>
        </p:txBody>
      </p:sp>
    </p:spTree>
    <p:extLst>
      <p:ext uri="{BB962C8B-B14F-4D97-AF65-F5344CB8AC3E}">
        <p14:creationId xmlns:p14="http://schemas.microsoft.com/office/powerpoint/2010/main" val="189317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Mononucleosis: </a:t>
            </a:r>
            <a:r>
              <a:rPr lang="en-US" sz="1200" kern="1200" baseline="0" dirty="0" smtClean="0">
                <a:solidFill>
                  <a:schemeClr val="tx1"/>
                </a:solidFill>
                <a:latin typeface="+mn-lt"/>
                <a:ea typeface="+mn-ea"/>
                <a:cs typeface="+mn-cs"/>
              </a:rPr>
              <a:t>An acute viral infection sore throat, swollen lymph glands and fever. Also known as glandular fever, infectious mononucleosis is caused by members of the herpes group of viruses – the EPSTEIN BARR VIRUS and CYTOMEGALOVIRUS (CMV).</a:t>
            </a:r>
            <a:endParaRPr lang="en-US" dirty="0"/>
          </a:p>
        </p:txBody>
      </p:sp>
      <p:sp>
        <p:nvSpPr>
          <p:cNvPr id="4" name="Slide Number Placeholder 3"/>
          <p:cNvSpPr>
            <a:spLocks noGrp="1"/>
          </p:cNvSpPr>
          <p:nvPr>
            <p:ph type="sldNum" sz="quarter" idx="10"/>
          </p:nvPr>
        </p:nvSpPr>
        <p:spPr/>
        <p:txBody>
          <a:bodyPr/>
          <a:lstStyle/>
          <a:p>
            <a:fld id="{3A12577D-675F-4DD4-BB0D-A789754FAB21}" type="slidenum">
              <a:rPr lang="en-US" smtClean="0"/>
              <a:pPr/>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p:cNvSpPr>
            <a:spLocks noGrp="1" noRot="1" noChangeAspect="1" noChangeArrowheads="1" noTextEdit="1"/>
          </p:cNvSpPr>
          <p:nvPr>
            <p:ph type="sldImg"/>
          </p:nvPr>
        </p:nvSpPr>
        <p:spPr>
          <a:xfrm>
            <a:off x="1150938" y="692150"/>
            <a:ext cx="4556125" cy="3416300"/>
          </a:xfrm>
          <a:ln cap="flat"/>
        </p:spPr>
      </p:sp>
      <p:sp>
        <p:nvSpPr>
          <p:cNvPr id="142339" name="Rectangle 1027"/>
          <p:cNvSpPr>
            <a:spLocks noGrp="1" noChangeArrowheads="1"/>
          </p:cNvSpPr>
          <p:nvPr>
            <p:ph type="body" idx="1"/>
          </p:nvPr>
        </p:nvSpPr>
        <p:spPr>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0938" y="692150"/>
            <a:ext cx="4556125" cy="3416300"/>
          </a:xfrm>
          <a:ln cap="flat"/>
        </p:spPr>
      </p:sp>
      <p:sp>
        <p:nvSpPr>
          <p:cNvPr id="144387"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0938" y="692150"/>
            <a:ext cx="4556125" cy="3416300"/>
          </a:xfrm>
          <a:ln cap="flat"/>
        </p:spPr>
      </p:sp>
      <p:sp>
        <p:nvSpPr>
          <p:cNvPr id="144387"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8F3599-0FC3-48CA-95C7-D37D8EDB3D86}" type="slidenum">
              <a:rPr lang="en-CA"/>
              <a:pPr/>
              <a:t>31</a:t>
            </a:fld>
            <a:endParaRPr lang="en-CA"/>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17600" y="419100"/>
            <a:ext cx="6908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17600" y="1790700"/>
            <a:ext cx="338666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733" y="1790700"/>
            <a:ext cx="3386667" cy="41148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en.wikipedia.org/wiki/Common_col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9144000" cy="1470025"/>
          </a:xfrm>
        </p:spPr>
        <p:style>
          <a:lnRef idx="0">
            <a:schemeClr val="accent3"/>
          </a:lnRef>
          <a:fillRef idx="3">
            <a:schemeClr val="accent3"/>
          </a:fillRef>
          <a:effectRef idx="3">
            <a:schemeClr val="accent3"/>
          </a:effectRef>
          <a:fontRef idx="minor">
            <a:schemeClr val="lt1"/>
          </a:fontRef>
        </p:style>
        <p:txBody>
          <a:bodyPr/>
          <a:lstStyle/>
          <a:p>
            <a:r>
              <a:rPr lang="en-US" b="1" dirty="0" smtClean="0"/>
              <a:t>Respiratory System</a:t>
            </a:r>
            <a:endParaRPr lang="en-US" b="1" dirty="0"/>
          </a:p>
        </p:txBody>
      </p:sp>
      <p:sp>
        <p:nvSpPr>
          <p:cNvPr id="3" name="Subtitle 2"/>
          <p:cNvSpPr>
            <a:spLocks noGrp="1"/>
          </p:cNvSpPr>
          <p:nvPr>
            <p:ph type="subTitle" idx="1"/>
          </p:nvPr>
        </p:nvSpPr>
        <p:spPr>
          <a:xfrm>
            <a:off x="5257800" y="4495800"/>
            <a:ext cx="3810000" cy="1219200"/>
          </a:xfrm>
        </p:spPr>
        <p:txBody>
          <a:bodyPr>
            <a:normAutofit lnSpcReduction="10000"/>
          </a:bodyPr>
          <a:lstStyle/>
          <a:p>
            <a:r>
              <a:rPr lang="en-US" sz="3600" dirty="0" smtClean="0">
                <a:solidFill>
                  <a:schemeClr val="tx2">
                    <a:lumMod val="60000"/>
                    <a:lumOff val="40000"/>
                  </a:schemeClr>
                </a:solidFill>
              </a:rPr>
              <a:t>Krishna Bastola</a:t>
            </a:r>
          </a:p>
          <a:p>
            <a:r>
              <a:rPr lang="en-US" dirty="0" smtClean="0">
                <a:solidFill>
                  <a:schemeClr val="tx2">
                    <a:lumMod val="60000"/>
                    <a:lumOff val="40000"/>
                  </a:schemeClr>
                </a:solidFill>
              </a:rPr>
              <a:t>B.Sc. MLT, M.Sc.</a:t>
            </a:r>
            <a:endParaRPr lang="en-US" dirty="0">
              <a:solidFill>
                <a:schemeClr val="tx2">
                  <a:lumMod val="60000"/>
                  <a:lumOff val="40000"/>
                </a:schemeClr>
              </a:solidFill>
            </a:endParaRP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a:xfrm>
            <a:off x="0" y="762000"/>
            <a:ext cx="2971800" cy="685800"/>
          </a:xfrm>
        </p:spPr>
        <p:txBody>
          <a:bodyPr bIns="91440" anchor="b">
            <a:normAutofit fontScale="90000"/>
          </a:bodyPr>
          <a:lstStyle/>
          <a:p>
            <a:pPr eaLnBrk="1" hangingPunct="1"/>
            <a:r>
              <a:rPr kumimoji="0" lang="en-US" sz="4000" dirty="0" smtClean="0">
                <a:solidFill>
                  <a:srgbClr val="FF0000"/>
                </a:solidFill>
              </a:rPr>
              <a:t>Definition</a:t>
            </a:r>
          </a:p>
        </p:txBody>
      </p:sp>
      <p:sp>
        <p:nvSpPr>
          <p:cNvPr id="7171" name="Content Placeholder 2"/>
          <p:cNvSpPr>
            <a:spLocks noGrp="1"/>
          </p:cNvSpPr>
          <p:nvPr>
            <p:ph sz="quarter" idx="4294967295"/>
          </p:nvPr>
        </p:nvSpPr>
        <p:spPr>
          <a:xfrm>
            <a:off x="76200" y="1295400"/>
            <a:ext cx="8915400" cy="1066800"/>
          </a:xfrm>
        </p:spPr>
        <p:txBody>
          <a:bodyPr>
            <a:normAutofit/>
          </a:bodyPr>
          <a:lstStyle/>
          <a:p>
            <a:pPr eaLnBrk="1" hangingPunct="1"/>
            <a:r>
              <a:rPr kumimoji="0" lang="en-US" sz="2800" dirty="0" smtClean="0"/>
              <a:t> Inflammation of the respiratory mucosa from the nose to the lower respiratory tree, not including the alveoli.</a:t>
            </a:r>
          </a:p>
        </p:txBody>
      </p:sp>
      <p:pic>
        <p:nvPicPr>
          <p:cNvPr id="4100" name="Picture 4" descr="respfig2"/>
          <p:cNvPicPr>
            <a:picLocks noChangeAspect="1" noChangeArrowheads="1"/>
          </p:cNvPicPr>
          <p:nvPr/>
        </p:nvPicPr>
        <p:blipFill>
          <a:blip r:embed="rId3" cstate="print"/>
          <a:srcRect/>
          <a:stretch>
            <a:fillRect/>
          </a:stretch>
        </p:blipFill>
        <p:spPr bwMode="auto">
          <a:xfrm>
            <a:off x="3810000" y="2309471"/>
            <a:ext cx="3733799" cy="4548530"/>
          </a:xfrm>
          <a:prstGeom prst="rect">
            <a:avLst/>
          </a:prstGeom>
          <a:noFill/>
          <a:ln w="9525">
            <a:noFill/>
            <a:miter lim="800000"/>
            <a:headEnd/>
            <a:tailEnd/>
          </a:ln>
        </p:spPr>
      </p:pic>
      <p:sp>
        <p:nvSpPr>
          <p:cNvPr id="5" name="Title 1"/>
          <p:cNvSpPr txBox="1">
            <a:spLocks/>
          </p:cNvSpPr>
          <p:nvPr/>
        </p:nvSpPr>
        <p:spPr>
          <a:xfrm>
            <a:off x="0" y="0"/>
            <a:ext cx="9144000" cy="762000"/>
          </a:xfrm>
          <a:prstGeom prst="rect">
            <a:avLst/>
          </a:prstGeom>
        </p:spPr>
        <p:txBody>
          <a:bodyPr vert="horz" lIns="91440" tIns="45720" rIns="91440" bIns="9144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0000"/>
                </a:solidFill>
                <a:effectLst/>
                <a:uLnTx/>
                <a:uFillTx/>
                <a:latin typeface="+mj-lt"/>
                <a:ea typeface="+mj-ea"/>
                <a:cs typeface="+mj-cs"/>
              </a:rPr>
              <a:t>Upper Respiratory Tract Infections</a:t>
            </a:r>
            <a:endParaRPr kumimoji="0" lang="en-US" sz="3600" b="0" i="0" u="none" strike="noStrike" kern="1200" cap="none" spc="0" normalizeH="0" baseline="0" noProof="0" dirty="0" smtClean="0">
              <a:ln>
                <a:noFill/>
              </a:ln>
              <a:solidFill>
                <a:srgbClr val="FF0000"/>
              </a:solidFill>
              <a:effectLst/>
              <a:uLnTx/>
              <a:uFillTx/>
              <a:latin typeface="+mj-lt"/>
              <a:ea typeface="+mj-ea"/>
              <a:cs typeface="+mj-cs"/>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8836" y="238780"/>
            <a:ext cx="247856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b="1" dirty="0" err="1" smtClean="0"/>
              <a:t>Pneumothorax</a:t>
            </a:r>
            <a:r>
              <a:rPr lang="en-US" sz="2800" b="1" dirty="0" smtClean="0"/>
              <a:t> </a:t>
            </a:r>
            <a:endParaRPr lang="en-US" sz="2800" b="1" dirty="0"/>
          </a:p>
        </p:txBody>
      </p:sp>
      <p:sp>
        <p:nvSpPr>
          <p:cNvPr id="3" name="Rectangle 2"/>
          <p:cNvSpPr/>
          <p:nvPr/>
        </p:nvSpPr>
        <p:spPr>
          <a:xfrm>
            <a:off x="0" y="990600"/>
            <a:ext cx="9144000" cy="5847755"/>
          </a:xfrm>
          <a:prstGeom prst="rect">
            <a:avLst/>
          </a:prstGeom>
        </p:spPr>
        <p:txBody>
          <a:bodyPr wrap="square">
            <a:spAutoFit/>
          </a:bodyPr>
          <a:lstStyle/>
          <a:p>
            <a:pPr algn="just"/>
            <a:r>
              <a:rPr lang="en-US" sz="2200" dirty="0" smtClean="0"/>
              <a:t>An </a:t>
            </a:r>
            <a:r>
              <a:rPr lang="en-US" sz="2200" b="1" dirty="0" smtClean="0"/>
              <a:t>accumulation of air </a:t>
            </a:r>
            <a:r>
              <a:rPr lang="en-US" sz="2200" dirty="0" smtClean="0"/>
              <a:t>in the pleural cavity is called pneumothorax.</a:t>
            </a:r>
          </a:p>
          <a:p>
            <a:pPr algn="just"/>
            <a:endParaRPr lang="en-US" sz="2200" dirty="0" smtClean="0"/>
          </a:p>
          <a:p>
            <a:pPr algn="just"/>
            <a:r>
              <a:rPr lang="en-US" sz="2200" dirty="0" smtClean="0"/>
              <a:t>It may be:</a:t>
            </a:r>
          </a:p>
          <a:p>
            <a:pPr marL="914400" lvl="1" indent="-457200" algn="just">
              <a:buFont typeface="Arial" pitchFamily="34" charset="0"/>
              <a:buChar char="•"/>
            </a:pPr>
            <a:r>
              <a:rPr lang="en-US" sz="2200" b="1" dirty="0" smtClean="0"/>
              <a:t>Spontaneous pneumothorax : </a:t>
            </a:r>
            <a:r>
              <a:rPr lang="en-US" sz="2200" dirty="0" smtClean="0"/>
              <a:t>occurs due to spontaneous rupture of alveoli in any form of pulmonary disease. Also in association with emphysema, asthma and tuberculosis. Other causes include chronic bronchitis in an old patient, bronchiectasis, pulmonary infarction and bronchial cancer.</a:t>
            </a:r>
          </a:p>
          <a:p>
            <a:pPr marL="914400" lvl="1" indent="-457200" algn="just">
              <a:buFont typeface="Arial" pitchFamily="34" charset="0"/>
              <a:buChar char="•"/>
            </a:pPr>
            <a:endParaRPr lang="en-US" sz="2200" b="1" dirty="0" smtClean="0"/>
          </a:p>
          <a:p>
            <a:pPr marL="914400" lvl="1" indent="-457200" algn="just">
              <a:buFont typeface="Arial" pitchFamily="34" charset="0"/>
              <a:buChar char="•"/>
            </a:pPr>
            <a:r>
              <a:rPr lang="en-US" sz="2200" b="1" dirty="0" smtClean="0"/>
              <a:t>Traumatic pneumothorax: </a:t>
            </a:r>
            <a:r>
              <a:rPr lang="en-US" sz="2200" dirty="0" smtClean="0"/>
              <a:t>caused by trauma to the chest wall or lungs, ruptured esophagus or stomach, and surgical operations of the thorax.</a:t>
            </a:r>
          </a:p>
          <a:p>
            <a:pPr marL="914400" lvl="1" indent="-457200" algn="just">
              <a:buFont typeface="Arial" pitchFamily="34" charset="0"/>
              <a:buChar char="•"/>
            </a:pPr>
            <a:endParaRPr lang="en-US" sz="2200" b="1" dirty="0" smtClean="0"/>
          </a:p>
          <a:p>
            <a:pPr marL="914400" lvl="1" indent="-457200" algn="just">
              <a:buFont typeface="Arial" pitchFamily="34" charset="0"/>
              <a:buChar char="•"/>
            </a:pPr>
            <a:r>
              <a:rPr lang="en-US" sz="2200" b="1" dirty="0" smtClean="0"/>
              <a:t>Therapeutic (artificial) pneumothorax: </a:t>
            </a:r>
            <a:r>
              <a:rPr lang="en-US" sz="2200" dirty="0" smtClean="0"/>
              <a:t>used to be employed formerly in the treatment of chronic pulmonary tuberculosis in which air was introduced into the pleural sac so as to collapse the lung and limit its respiratory movements.</a:t>
            </a:r>
            <a:endParaRPr lang="en-US" sz="2200" dirty="0"/>
          </a:p>
        </p:txBody>
      </p:sp>
    </p:spTree>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8836" y="2600980"/>
            <a:ext cx="251934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b="1" dirty="0" smtClean="0"/>
              <a:t>Pleural effusion</a:t>
            </a:r>
            <a:endParaRPr lang="en-US" sz="2800" b="1" dirty="0"/>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8836" y="238780"/>
            <a:ext cx="251934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b="1" dirty="0" smtClean="0"/>
              <a:t>Pleural effusion</a:t>
            </a:r>
            <a:endParaRPr lang="en-US" sz="2800" b="1" dirty="0"/>
          </a:p>
        </p:txBody>
      </p:sp>
      <p:sp>
        <p:nvSpPr>
          <p:cNvPr id="3" name="Rectangle 2"/>
          <p:cNvSpPr/>
          <p:nvPr/>
        </p:nvSpPr>
        <p:spPr>
          <a:xfrm>
            <a:off x="0" y="838200"/>
            <a:ext cx="9144000" cy="6001643"/>
          </a:xfrm>
          <a:prstGeom prst="rect">
            <a:avLst/>
          </a:prstGeom>
        </p:spPr>
        <p:txBody>
          <a:bodyPr wrap="square">
            <a:spAutoFit/>
          </a:bodyPr>
          <a:lstStyle/>
          <a:p>
            <a:pPr marL="457200" indent="-457200" algn="just">
              <a:buFont typeface="Wingdings" pitchFamily="2" charset="2"/>
              <a:buChar char="Ø"/>
            </a:pPr>
            <a:r>
              <a:rPr lang="en-US" sz="2400" dirty="0" smtClean="0"/>
              <a:t>Pleural effusion means the </a:t>
            </a:r>
            <a:r>
              <a:rPr lang="en-US" sz="2400" b="1" dirty="0" smtClean="0">
                <a:solidFill>
                  <a:srgbClr val="7030A0"/>
                </a:solidFill>
              </a:rPr>
              <a:t>presence of fluid </a:t>
            </a:r>
            <a:r>
              <a:rPr lang="en-US" sz="2400" dirty="0" smtClean="0"/>
              <a:t>in the pleural space. The fluid can be either a transudate or an exudate.</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dirty="0" smtClean="0"/>
              <a:t>When the pleural fluid is a transudate, the condition is termed </a:t>
            </a:r>
            <a:r>
              <a:rPr lang="en-US" sz="2400" b="1" i="1" dirty="0" smtClean="0"/>
              <a:t>Hydrothorax</a:t>
            </a:r>
            <a:r>
              <a:rPr lang="en-US" sz="2400" i="1" dirty="0" smtClean="0"/>
              <a:t>.</a:t>
            </a:r>
          </a:p>
          <a:p>
            <a:pPr marL="457200" indent="-457200" algn="just">
              <a:buFont typeface="Wingdings" pitchFamily="2" charset="2"/>
              <a:buChar char="Ø"/>
            </a:pPr>
            <a:endParaRPr lang="en-US" sz="2400" i="1" dirty="0" smtClean="0"/>
          </a:p>
          <a:p>
            <a:pPr marL="457200" indent="-457200" algn="just">
              <a:buFont typeface="Wingdings" pitchFamily="2" charset="2"/>
              <a:buChar char="Ø"/>
            </a:pPr>
            <a:r>
              <a:rPr lang="en-US" sz="2400" b="1" i="1" dirty="0" smtClean="0"/>
              <a:t>Haemothorax</a:t>
            </a:r>
            <a:r>
              <a:rPr lang="en-US" sz="2400" b="1" dirty="0" smtClean="0"/>
              <a:t>: </a:t>
            </a:r>
            <a:r>
              <a:rPr lang="en-US" sz="2400" dirty="0" smtClean="0"/>
              <a:t>Accumulation of pure (whole) blood in the pleural cavity is termed as haemothorax. The most common causes of haemothorax are trauma to the chest wall or to the thoracic viscera and rupture of aortic aneurysm.</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b="1" i="1" dirty="0" smtClean="0"/>
              <a:t>Chylothorax: </a:t>
            </a:r>
            <a:r>
              <a:rPr lang="en-US" sz="2400" dirty="0" smtClean="0"/>
              <a:t>Chylothorax is an uncommon condition in which there is accumulation of milky fluid of lymphatic origin into the pleural cavity. It results most commonly from rupture of the thoracic duct by trauma or obstruction of the thoracic duct such as by malignant tumours, most often malignant lymphomas.</a:t>
            </a:r>
            <a:endParaRPr lang="en-US" sz="2400" dirty="0"/>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93671" y="2539425"/>
            <a:ext cx="2345129"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Lung Tumors</a:t>
            </a:r>
            <a:endParaRPr lang="en-US" sz="3200" b="1" dirty="0"/>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5632311"/>
          </a:xfrm>
          <a:prstGeom prst="rect">
            <a:avLst/>
          </a:prstGeom>
        </p:spPr>
        <p:txBody>
          <a:bodyPr wrap="square">
            <a:spAutoFit/>
          </a:bodyPr>
          <a:lstStyle/>
          <a:p>
            <a:pPr marL="457200" indent="-457200" algn="just">
              <a:buFont typeface="Arial" pitchFamily="34" charset="0"/>
              <a:buChar char="•"/>
            </a:pPr>
            <a:r>
              <a:rPr lang="en-US" sz="2400" dirty="0" smtClean="0"/>
              <a:t>A number of </a:t>
            </a:r>
            <a:r>
              <a:rPr lang="en-US" sz="2400" b="1" dirty="0" smtClean="0"/>
              <a:t>benign and malignant tumours </a:t>
            </a:r>
            <a:r>
              <a:rPr lang="en-US" sz="2400" dirty="0" smtClean="0"/>
              <a:t>occur in the lungs but the primary lung cancer, commonly termed </a:t>
            </a:r>
            <a:r>
              <a:rPr lang="en-US" sz="2400" b="1" dirty="0" smtClean="0"/>
              <a:t>bronchogenic carcinoma</a:t>
            </a:r>
            <a:r>
              <a:rPr lang="en-US" sz="2400" dirty="0" smtClean="0"/>
              <a:t>, is the most common (95% of all primary lung tumours).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 lung is also the commonest site for metastasis from </a:t>
            </a:r>
            <a:r>
              <a:rPr lang="en-US" sz="2400" b="1" dirty="0" smtClean="0"/>
              <a:t>carcinomas</a:t>
            </a:r>
            <a:r>
              <a:rPr lang="en-US" sz="2400" dirty="0" smtClean="0"/>
              <a:t> (epithelial origin )and </a:t>
            </a:r>
            <a:r>
              <a:rPr lang="en-US" sz="2400" b="1" dirty="0" smtClean="0"/>
              <a:t>sarcomas</a:t>
            </a:r>
            <a:r>
              <a:rPr lang="en-US" sz="2400" dirty="0" smtClean="0"/>
              <a:t> (mesenchymal tumors/connective tissues origin).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 most common benign tumor is a spherical, small (3 to 4 cm), discrete “hamartoma” (outgrowth of mature tissue; smooth muscle and connective tissue origin)  that often shows up as a so-called coin lesion on chest radiographs.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consists mainly of mature cartilage, but this is often admixed with fat, fibrous tissue, and blood vessels in various proportions.</a:t>
            </a:r>
            <a:endParaRPr lang="en-US" sz="2400" dirty="0"/>
          </a:p>
        </p:txBody>
      </p:sp>
      <p:sp>
        <p:nvSpPr>
          <p:cNvPr id="3" name="TextBox 2"/>
          <p:cNvSpPr txBox="1"/>
          <p:nvPr/>
        </p:nvSpPr>
        <p:spPr>
          <a:xfrm>
            <a:off x="3293671" y="101025"/>
            <a:ext cx="2345129"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Lung Tumors</a:t>
            </a:r>
            <a:endParaRPr lang="en-US" sz="3200" b="1" dirty="0"/>
          </a:p>
        </p:txBody>
      </p:sp>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jhjh.jpg"/>
          <p:cNvPicPr>
            <a:picLocks noChangeAspect="1" noChangeArrowheads="1"/>
          </p:cNvPicPr>
          <p:nvPr/>
        </p:nvPicPr>
        <p:blipFill>
          <a:blip r:embed="rId2"/>
          <a:srcRect/>
          <a:stretch>
            <a:fillRect/>
          </a:stretch>
        </p:blipFill>
        <p:spPr bwMode="auto">
          <a:xfrm>
            <a:off x="0" y="1417320"/>
            <a:ext cx="4800600" cy="5440680"/>
          </a:xfrm>
          <a:prstGeom prst="rect">
            <a:avLst/>
          </a:prstGeom>
          <a:noFill/>
        </p:spPr>
      </p:pic>
      <p:pic>
        <p:nvPicPr>
          <p:cNvPr id="1027" name="Picture 3" descr="C:\Users\krishna bastola\Desktop\jkjk.jpg"/>
          <p:cNvPicPr>
            <a:picLocks noChangeAspect="1" noChangeArrowheads="1"/>
          </p:cNvPicPr>
          <p:nvPr/>
        </p:nvPicPr>
        <p:blipFill>
          <a:blip r:embed="rId3"/>
          <a:srcRect/>
          <a:stretch>
            <a:fillRect/>
          </a:stretch>
        </p:blipFill>
        <p:spPr bwMode="auto">
          <a:xfrm>
            <a:off x="4419600" y="1524000"/>
            <a:ext cx="4657725" cy="2894516"/>
          </a:xfrm>
          <a:prstGeom prst="rect">
            <a:avLst/>
          </a:prstGeom>
          <a:noFill/>
        </p:spPr>
      </p:pic>
      <p:sp>
        <p:nvSpPr>
          <p:cNvPr id="4" name="TextBox 3"/>
          <p:cNvSpPr txBox="1"/>
          <p:nvPr/>
        </p:nvSpPr>
        <p:spPr>
          <a:xfrm>
            <a:off x="3293671" y="101025"/>
            <a:ext cx="2345129"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Lung Tumors</a:t>
            </a:r>
            <a:endParaRPr lang="en-US" sz="3200" b="1" dirty="0"/>
          </a:p>
        </p:txBody>
      </p:sp>
      <p:sp>
        <p:nvSpPr>
          <p:cNvPr id="5" name="Rectangle 4"/>
          <p:cNvSpPr/>
          <p:nvPr/>
        </p:nvSpPr>
        <p:spPr>
          <a:xfrm>
            <a:off x="76200" y="926068"/>
            <a:ext cx="4953000" cy="369332"/>
          </a:xfrm>
          <a:prstGeom prst="rect">
            <a:avLst/>
          </a:prstGeom>
        </p:spPr>
        <p:txBody>
          <a:bodyPr wrap="square">
            <a:spAutoFit/>
          </a:bodyPr>
          <a:lstStyle/>
          <a:p>
            <a:r>
              <a:rPr lang="en-US" b="1" u="sng" dirty="0" smtClean="0"/>
              <a:t>TABLE: WHO Classification of Lung Tumours.</a:t>
            </a:r>
            <a:endParaRPr lang="en-US" u="sng" dirty="0"/>
          </a:p>
        </p:txBody>
      </p:sp>
      <p:cxnSp>
        <p:nvCxnSpPr>
          <p:cNvPr id="7" name="Straight Connector 6"/>
          <p:cNvCxnSpPr/>
          <p:nvPr/>
        </p:nvCxnSpPr>
        <p:spPr>
          <a:xfrm>
            <a:off x="685800" y="3124200"/>
            <a:ext cx="1752600" cy="1588"/>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a:off x="4724400" y="2590800"/>
            <a:ext cx="1524000" cy="1588"/>
          </a:xfrm>
          <a:prstGeom prst="line">
            <a:avLst/>
          </a:prstGeom>
          <a:ln/>
        </p:spPr>
        <p:style>
          <a:lnRef idx="2">
            <a:schemeClr val="accent6"/>
          </a:lnRef>
          <a:fillRef idx="0">
            <a:schemeClr val="accent6"/>
          </a:fillRef>
          <a:effectRef idx="1">
            <a:schemeClr val="accent6"/>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1323439"/>
          </a:xfrm>
          <a:prstGeom prst="rect">
            <a:avLst/>
          </a:prstGeom>
        </p:spPr>
        <p:txBody>
          <a:bodyPr wrap="square">
            <a:spAutoFit/>
          </a:bodyPr>
          <a:lstStyle/>
          <a:p>
            <a:pPr algn="just"/>
            <a:r>
              <a:rPr lang="en-US" sz="2000" b="1" dirty="0" smtClean="0"/>
              <a:t>BRONCHOGENIC CARCINOMA</a:t>
            </a:r>
          </a:p>
          <a:p>
            <a:pPr algn="just"/>
            <a:r>
              <a:rPr lang="en-US" sz="2000" dirty="0" smtClean="0"/>
              <a:t>The term </a:t>
            </a:r>
            <a:r>
              <a:rPr lang="en-US" sz="2000" dirty="0" err="1" smtClean="0"/>
              <a:t>bronchogenic</a:t>
            </a:r>
            <a:r>
              <a:rPr lang="en-US" sz="2000" dirty="0" smtClean="0"/>
              <a:t> carcinoma is commonly used for cancer of the lungs which includes carcinomas arising from the </a:t>
            </a:r>
            <a:r>
              <a:rPr lang="en-US" sz="2000" b="1" dirty="0" smtClean="0"/>
              <a:t>respiratory epithelium lining the bronchi, bronchioles and alveoli</a:t>
            </a:r>
            <a:r>
              <a:rPr lang="en-US" sz="2000" dirty="0" smtClean="0"/>
              <a:t>.</a:t>
            </a:r>
            <a:endParaRPr lang="en-US" sz="2000" dirty="0"/>
          </a:p>
        </p:txBody>
      </p:sp>
      <p:sp>
        <p:nvSpPr>
          <p:cNvPr id="3" name="Rectangle 2"/>
          <p:cNvSpPr/>
          <p:nvPr/>
        </p:nvSpPr>
        <p:spPr>
          <a:xfrm>
            <a:off x="0" y="2693075"/>
            <a:ext cx="9144000" cy="2062103"/>
          </a:xfrm>
          <a:prstGeom prst="rect">
            <a:avLst/>
          </a:prstGeom>
        </p:spPr>
        <p:txBody>
          <a:bodyPr wrap="square">
            <a:spAutoFit/>
          </a:bodyPr>
          <a:lstStyle/>
          <a:p>
            <a:pPr algn="just"/>
            <a:r>
              <a:rPr lang="en-US" sz="2000" b="1" dirty="0" smtClean="0"/>
              <a:t>INCIDENCE</a:t>
            </a:r>
            <a:endParaRPr lang="en-US" b="1" dirty="0" smtClean="0"/>
          </a:p>
          <a:p>
            <a:pPr marL="342900" indent="-342900" algn="just">
              <a:buFont typeface="Wingdings" pitchFamily="2" charset="2"/>
              <a:buChar char="Ø"/>
            </a:pPr>
            <a:r>
              <a:rPr lang="en-US" dirty="0" smtClean="0"/>
              <a:t>Lung cancer is the most common primary malignant tumour in men and accounts for nearly 30% of all cancer deaths in both sexes in developing countries. </a:t>
            </a:r>
          </a:p>
          <a:p>
            <a:pPr marL="342900" indent="-342900" algn="just">
              <a:buFont typeface="Wingdings" pitchFamily="2" charset="2"/>
              <a:buChar char="Ø"/>
            </a:pPr>
            <a:endParaRPr lang="en-US" dirty="0" smtClean="0"/>
          </a:p>
          <a:p>
            <a:pPr marL="342900" indent="-342900" algn="just">
              <a:buFont typeface="Wingdings" pitchFamily="2" charset="2"/>
              <a:buChar char="Ø"/>
            </a:pPr>
            <a:endParaRPr lang="en-US" dirty="0" smtClean="0"/>
          </a:p>
          <a:p>
            <a:pPr marL="342900" indent="-342900" algn="just">
              <a:buFont typeface="Wingdings" pitchFamily="2" charset="2"/>
              <a:buChar char="Ø"/>
            </a:pPr>
            <a:r>
              <a:rPr lang="en-US" dirty="0" smtClean="0"/>
              <a:t>Cancer of the lung is a disease of middle and late life with peak incidence in 55-65 years of age, after which there is gradual fall in its incidence.</a:t>
            </a:r>
            <a:endParaRPr lang="en-US" dirty="0"/>
          </a:p>
        </p:txBody>
      </p:sp>
    </p:spTree>
  </p:cSld>
  <p:clrMapOvr>
    <a:masterClrMapping/>
  </p:clrMapOvr>
  <p:transition spd="slow">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936"/>
            <a:ext cx="9144000" cy="6247864"/>
          </a:xfrm>
          <a:prstGeom prst="rect">
            <a:avLst/>
          </a:prstGeom>
        </p:spPr>
        <p:txBody>
          <a:bodyPr wrap="square">
            <a:spAutoFit/>
          </a:bodyPr>
          <a:lstStyle/>
          <a:p>
            <a:pPr algn="just"/>
            <a:r>
              <a:rPr lang="en-US" sz="2000" b="1" dirty="0" smtClean="0"/>
              <a:t>ETIOLOGY</a:t>
            </a:r>
          </a:p>
          <a:p>
            <a:pPr algn="just"/>
            <a:r>
              <a:rPr lang="en-US" sz="2000" dirty="0" smtClean="0"/>
              <a:t>The high incidence of lung cancer is associated with a number of etiologic factors, most important of which is </a:t>
            </a:r>
            <a:r>
              <a:rPr lang="en-US" sz="2000" b="1" i="1" dirty="0" smtClean="0"/>
              <a:t>cigarette smoking</a:t>
            </a:r>
            <a:r>
              <a:rPr lang="en-US" sz="2000" i="1" dirty="0" smtClean="0"/>
              <a:t>.</a:t>
            </a:r>
          </a:p>
          <a:p>
            <a:pPr algn="just"/>
            <a:endParaRPr lang="en-US" sz="2000" i="1" dirty="0" smtClean="0"/>
          </a:p>
          <a:p>
            <a:pPr marL="342900" indent="-342900" algn="just">
              <a:buAutoNum type="arabicPeriod"/>
            </a:pPr>
            <a:r>
              <a:rPr lang="en-US" sz="2000" b="1" dirty="0" smtClean="0"/>
              <a:t>Smoking</a:t>
            </a:r>
          </a:p>
          <a:p>
            <a:pPr marL="342900" indent="-342900" algn="just"/>
            <a:r>
              <a:rPr lang="en-US" sz="2000" b="1" dirty="0" smtClean="0"/>
              <a:t>	</a:t>
            </a:r>
            <a:r>
              <a:rPr lang="en-US" sz="2000" dirty="0" smtClean="0"/>
              <a:t>The most </a:t>
            </a:r>
            <a:r>
              <a:rPr lang="en-US" sz="2000" b="1" dirty="0" smtClean="0"/>
              <a:t>important factor </a:t>
            </a:r>
            <a:r>
              <a:rPr lang="en-US" sz="2000" dirty="0" smtClean="0"/>
              <a:t>for high incidence of all forms of </a:t>
            </a:r>
            <a:r>
              <a:rPr lang="en-US" sz="2000" b="1" dirty="0" err="1" smtClean="0"/>
              <a:t>bronchogenic</a:t>
            </a:r>
            <a:r>
              <a:rPr lang="en-US" sz="2000" dirty="0" smtClean="0"/>
              <a:t> </a:t>
            </a:r>
            <a:r>
              <a:rPr lang="en-US" sz="2000" b="1" dirty="0" smtClean="0"/>
              <a:t>carcinoma</a:t>
            </a:r>
            <a:r>
              <a:rPr lang="en-US" sz="2000" dirty="0" smtClean="0"/>
              <a:t> is tobacco smoking. About 80% of the lung cancer occurs in active smokers. A number of evidences support the positive relationship of lung cancer with tobacco smoking:</a:t>
            </a:r>
          </a:p>
          <a:p>
            <a:pPr marL="400050" indent="-400050" algn="just">
              <a:buAutoNum type="romanLcParenR"/>
            </a:pPr>
            <a:r>
              <a:rPr lang="en-US" sz="2000" b="1" i="1" dirty="0" smtClean="0"/>
              <a:t>Total dose: </a:t>
            </a:r>
          </a:p>
          <a:p>
            <a:pPr marL="857250" lvl="1" indent="-400050" algn="just"/>
            <a:r>
              <a:rPr lang="en-US" sz="2000" dirty="0" smtClean="0"/>
              <a:t>	There is a </a:t>
            </a:r>
            <a:r>
              <a:rPr lang="en-US" sz="2000" b="1" dirty="0" smtClean="0"/>
              <a:t>direct statistical correlation </a:t>
            </a:r>
            <a:r>
              <a:rPr lang="en-US" sz="2000" dirty="0" smtClean="0"/>
              <a:t>between </a:t>
            </a:r>
            <a:r>
              <a:rPr lang="en-US" sz="2000" b="1" dirty="0" smtClean="0"/>
              <a:t>death rate </a:t>
            </a:r>
            <a:r>
              <a:rPr lang="en-US" sz="2000" dirty="0" smtClean="0"/>
              <a:t>from </a:t>
            </a:r>
            <a:r>
              <a:rPr lang="en-US" sz="2000" b="1" dirty="0" smtClean="0"/>
              <a:t>lung cancer </a:t>
            </a:r>
            <a:r>
              <a:rPr lang="en-US" sz="2000" dirty="0" smtClean="0"/>
              <a:t>and the </a:t>
            </a:r>
            <a:r>
              <a:rPr lang="en-US" sz="2000" b="1" dirty="0" smtClean="0"/>
              <a:t>total amount of cigarettes smoked </a:t>
            </a:r>
            <a:r>
              <a:rPr lang="en-US" sz="2000" dirty="0" smtClean="0"/>
              <a:t>e.g. </a:t>
            </a:r>
          </a:p>
          <a:p>
            <a:pPr marL="857250" lvl="1" indent="-400050" algn="just">
              <a:buFont typeface="Arial" pitchFamily="34" charset="0"/>
              <a:buChar char="•"/>
            </a:pPr>
            <a:r>
              <a:rPr lang="en-US" sz="2000" dirty="0" smtClean="0"/>
              <a:t>An average regular smoker has 10 times greater risk of developing lung cancer than a non-smoker. </a:t>
            </a:r>
          </a:p>
          <a:p>
            <a:pPr marL="857250" lvl="1" indent="-400050" algn="just">
              <a:buFont typeface="Arial" pitchFamily="34" charset="0"/>
              <a:buChar char="•"/>
            </a:pPr>
            <a:r>
              <a:rPr lang="en-US" sz="2000" dirty="0" smtClean="0"/>
              <a:t>The risk of smokers of more than 2 packs (40 cigarettes) per day for 20 years is 60-70 times greater than a non-smoker. </a:t>
            </a:r>
          </a:p>
          <a:p>
            <a:pPr marL="857250" lvl="1" indent="-400050" algn="just">
              <a:buFont typeface="Arial" pitchFamily="34" charset="0"/>
              <a:buChar char="•"/>
            </a:pPr>
            <a:r>
              <a:rPr lang="en-US" sz="2000" dirty="0" smtClean="0"/>
              <a:t>Cessation of smoking by a regular smoker results in gradual decline in the chances of developing lung cancer. </a:t>
            </a:r>
          </a:p>
          <a:p>
            <a:pPr marL="857250" lvl="1" indent="-400050" algn="just">
              <a:buFont typeface="Arial" pitchFamily="34" charset="0"/>
              <a:buChar char="•"/>
            </a:pPr>
            <a:r>
              <a:rPr lang="en-US" sz="2000" dirty="0" smtClean="0"/>
              <a:t>After 10 years of abstinence from smoking, the risk declines but never returns to the non-smoker level. </a:t>
            </a:r>
          </a:p>
        </p:txBody>
      </p:sp>
    </p:spTree>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76200" y="1755912"/>
            <a:ext cx="4267200" cy="5102088"/>
          </a:xfrm>
          <a:prstGeom prst="rect">
            <a:avLst/>
          </a:prstGeom>
          <a:noFill/>
          <a:ln w="9525">
            <a:noFill/>
            <a:miter lim="800000"/>
            <a:headEnd/>
            <a:tailEnd/>
          </a:ln>
          <a:effectLst/>
        </p:spPr>
      </p:pic>
      <p:sp>
        <p:nvSpPr>
          <p:cNvPr id="4" name="Rectangle 3"/>
          <p:cNvSpPr/>
          <p:nvPr/>
        </p:nvSpPr>
        <p:spPr>
          <a:xfrm>
            <a:off x="0" y="42208"/>
            <a:ext cx="9144000" cy="1938992"/>
          </a:xfrm>
          <a:prstGeom prst="rect">
            <a:avLst/>
          </a:prstGeom>
        </p:spPr>
        <p:txBody>
          <a:bodyPr wrap="square">
            <a:spAutoFit/>
          </a:bodyPr>
          <a:lstStyle/>
          <a:p>
            <a:pPr algn="just"/>
            <a:r>
              <a:rPr lang="en-US" sz="2000" b="1" i="1" dirty="0" smtClean="0"/>
              <a:t>ii) Histologic alterations</a:t>
            </a:r>
            <a:r>
              <a:rPr lang="en-US" sz="2000" dirty="0" smtClean="0"/>
              <a:t>: </a:t>
            </a:r>
          </a:p>
          <a:p>
            <a:pPr marL="914400" lvl="1" indent="-457200" algn="just">
              <a:buFont typeface="Arial" pitchFamily="34" charset="0"/>
              <a:buChar char="•"/>
            </a:pPr>
            <a:r>
              <a:rPr lang="en-US" sz="2000" dirty="0" smtClean="0"/>
              <a:t>The association of tobacco smoking is strongest for </a:t>
            </a:r>
            <a:r>
              <a:rPr lang="en-US" sz="2000" b="1" dirty="0" smtClean="0"/>
              <a:t>squamous cell carcinoma </a:t>
            </a:r>
            <a:r>
              <a:rPr lang="en-US" sz="2000" dirty="0" smtClean="0"/>
              <a:t>and </a:t>
            </a:r>
            <a:r>
              <a:rPr lang="en-US" sz="2000" b="1" dirty="0" smtClean="0"/>
              <a:t>small cell carcinoma </a:t>
            </a:r>
            <a:r>
              <a:rPr lang="en-US" sz="2000" dirty="0" smtClean="0"/>
              <a:t>of the lung. </a:t>
            </a:r>
          </a:p>
          <a:p>
            <a:pPr marL="914400" lvl="1" indent="-457200" algn="just">
              <a:buFont typeface="Arial" pitchFamily="34" charset="0"/>
              <a:buChar char="•"/>
            </a:pPr>
            <a:r>
              <a:rPr lang="en-US" sz="2000" dirty="0" smtClean="0"/>
              <a:t>More than 90% of smokers have sequential epithelial changes in respiratory tract in the form of </a:t>
            </a:r>
            <a:r>
              <a:rPr lang="en-US" sz="2000" b="1" dirty="0" smtClean="0"/>
              <a:t>squamous metaplasia</a:t>
            </a:r>
            <a:r>
              <a:rPr lang="en-US" sz="2000" dirty="0" smtClean="0"/>
              <a:t>, </a:t>
            </a:r>
            <a:r>
              <a:rPr lang="en-US" sz="2000" b="1" dirty="0" smtClean="0"/>
              <a:t>dysplasia</a:t>
            </a:r>
            <a:r>
              <a:rPr lang="en-US" sz="2000" dirty="0" smtClean="0"/>
              <a:t> and </a:t>
            </a:r>
            <a:r>
              <a:rPr lang="en-US" sz="2000" b="1" dirty="0" smtClean="0"/>
              <a:t>carcinoma </a:t>
            </a:r>
            <a:r>
              <a:rPr lang="en-US" sz="2000" b="1" i="1" dirty="0" smtClean="0"/>
              <a:t>in Situ</a:t>
            </a:r>
            <a:r>
              <a:rPr lang="en-US" sz="2000" i="1" dirty="0" smtClean="0"/>
              <a:t>.</a:t>
            </a:r>
          </a:p>
          <a:p>
            <a:pPr algn="just"/>
            <a:endParaRPr lang="en-US" sz="2000" i="1" dirty="0" smtClean="0"/>
          </a:p>
        </p:txBody>
      </p:sp>
      <p:sp>
        <p:nvSpPr>
          <p:cNvPr id="6" name="Rectangle 5"/>
          <p:cNvSpPr/>
          <p:nvPr/>
        </p:nvSpPr>
        <p:spPr>
          <a:xfrm>
            <a:off x="0" y="3718679"/>
            <a:ext cx="4343400" cy="3139321"/>
          </a:xfrm>
          <a:prstGeom prst="rect">
            <a:avLst/>
          </a:prstGeom>
          <a:solidFill>
            <a:schemeClr val="bg1"/>
          </a:solidFill>
        </p:spPr>
        <p:txBody>
          <a:bodyPr wrap="square">
            <a:spAutoFit/>
          </a:bodyPr>
          <a:lstStyle/>
          <a:p>
            <a:pPr algn="just"/>
            <a:r>
              <a:rPr lang="en-US" b="1" dirty="0" smtClean="0"/>
              <a:t>Fig  1. : Metaplasia of normal columnar (left) to squamous epithelium (right), shown schematically</a:t>
            </a:r>
          </a:p>
          <a:p>
            <a:pPr algn="just"/>
            <a:endParaRPr lang="en-US" b="1" dirty="0"/>
          </a:p>
          <a:p>
            <a:pPr algn="just"/>
            <a:endParaRPr lang="en-US" b="1" dirty="0" smtClean="0"/>
          </a:p>
          <a:p>
            <a:pPr algn="just"/>
            <a:endParaRPr lang="en-US" b="1" dirty="0" smtClean="0"/>
          </a:p>
          <a:p>
            <a:pPr algn="just"/>
            <a:endParaRPr lang="en-US" b="1" dirty="0"/>
          </a:p>
          <a:p>
            <a:pPr algn="just"/>
            <a:r>
              <a:rPr lang="en-US" b="1" dirty="0"/>
              <a:t> </a:t>
            </a:r>
            <a:r>
              <a:rPr lang="en-US" b="1" dirty="0" smtClean="0"/>
              <a:t>              </a:t>
            </a:r>
          </a:p>
          <a:p>
            <a:pPr algn="just"/>
            <a:r>
              <a:rPr lang="en-US" b="1" dirty="0"/>
              <a:t> </a:t>
            </a:r>
            <a:r>
              <a:rPr lang="en-US" b="1" dirty="0" smtClean="0"/>
              <a:t>               Fig 2. Carcinoma in situ and cancer.</a:t>
            </a:r>
          </a:p>
          <a:p>
            <a:pPr algn="just"/>
            <a:endParaRPr lang="en-US" b="1" dirty="0" smtClean="0"/>
          </a:p>
          <a:p>
            <a:pPr algn="just"/>
            <a:endParaRPr lang="en-US" dirty="0"/>
          </a:p>
        </p:txBody>
      </p:sp>
      <p:pic>
        <p:nvPicPr>
          <p:cNvPr id="1026" name="Picture 2" descr="C:\Users\Admin\Desktop\carcinoma insit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59653"/>
            <a:ext cx="4800600" cy="3598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938992"/>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sz="2000" b="1" i="1" dirty="0" smtClean="0"/>
              <a:t>iii) Mechanism</a:t>
            </a:r>
            <a:r>
              <a:rPr lang="en-US" sz="2000" dirty="0" smtClean="0"/>
              <a:t>: </a:t>
            </a:r>
          </a:p>
          <a:p>
            <a:pPr lvl="1" algn="just"/>
            <a:r>
              <a:rPr lang="en-US" sz="2000" dirty="0" smtClean="0"/>
              <a:t>How tobacco smoking causes lung cancer is </a:t>
            </a:r>
            <a:r>
              <a:rPr lang="en-US" sz="2000" b="1" dirty="0" smtClean="0"/>
              <a:t>not quite clear</a:t>
            </a:r>
            <a:r>
              <a:rPr lang="en-US" sz="2000" dirty="0" smtClean="0"/>
              <a:t>. However, following facts have been Observed:</a:t>
            </a:r>
          </a:p>
          <a:p>
            <a:pPr marL="914400" lvl="1" indent="-457200" algn="just">
              <a:buFont typeface="Arial" pitchFamily="34" charset="0"/>
              <a:buChar char="•"/>
            </a:pPr>
            <a:r>
              <a:rPr lang="en-US" sz="2000" dirty="0" smtClean="0"/>
              <a:t>Analysis of the </a:t>
            </a:r>
            <a:r>
              <a:rPr lang="en-US" sz="2000" b="1" dirty="0" smtClean="0"/>
              <a:t>tar</a:t>
            </a:r>
            <a:r>
              <a:rPr lang="en-US" sz="2000" dirty="0" smtClean="0"/>
              <a:t> from cigarette smoke has revealed a number of known </a:t>
            </a:r>
            <a:r>
              <a:rPr lang="en-US" sz="2000" b="1" dirty="0" smtClean="0"/>
              <a:t>carcinogens</a:t>
            </a:r>
            <a:r>
              <a:rPr lang="en-US" sz="2000" dirty="0" smtClean="0"/>
              <a:t> (e.g. polycyclic aromatic hydrocarbons, nitrosamines) and </a:t>
            </a:r>
            <a:r>
              <a:rPr lang="en-US" sz="2000" b="1" dirty="0" smtClean="0"/>
              <a:t>tumour promoters</a:t>
            </a:r>
            <a:r>
              <a:rPr lang="en-US" sz="2000" dirty="0" smtClean="0"/>
              <a:t>.</a:t>
            </a:r>
          </a:p>
        </p:txBody>
      </p:sp>
      <p:sp>
        <p:nvSpPr>
          <p:cNvPr id="3" name="Rectangle 2"/>
          <p:cNvSpPr/>
          <p:nvPr/>
        </p:nvSpPr>
        <p:spPr>
          <a:xfrm>
            <a:off x="0" y="2151995"/>
            <a:ext cx="9144000" cy="4755148"/>
          </a:xfrm>
          <a:prstGeom prst="rect">
            <a:avLst/>
          </a:prstGeom>
        </p:spPr>
        <p:txBody>
          <a:bodyPr wrap="square">
            <a:spAutoFit/>
          </a:bodyPr>
          <a:lstStyle/>
          <a:p>
            <a:pPr algn="just"/>
            <a:r>
              <a:rPr lang="en-US" sz="2000" b="1" dirty="0" smtClean="0"/>
              <a:t>2. Other factors. </a:t>
            </a:r>
          </a:p>
          <a:p>
            <a:pPr marL="800100" lvl="1" indent="-342900" algn="just">
              <a:buFont typeface="Arial" pitchFamily="34" charset="0"/>
              <a:buChar char="•"/>
            </a:pPr>
            <a:r>
              <a:rPr lang="en-US" sz="2000" b="1" i="1" dirty="0" smtClean="0"/>
              <a:t>Atmospheric pollutions</a:t>
            </a:r>
            <a:r>
              <a:rPr lang="en-US" sz="2000" dirty="0" smtClean="0"/>
              <a:t>: </a:t>
            </a:r>
            <a:r>
              <a:rPr lang="en-US" sz="2000" dirty="0" err="1" smtClean="0"/>
              <a:t>industrialised</a:t>
            </a:r>
            <a:r>
              <a:rPr lang="en-US" sz="2000" dirty="0" smtClean="0"/>
              <a:t> and smoky cities</a:t>
            </a:r>
          </a:p>
          <a:p>
            <a:pPr marL="800100" lvl="1" indent="-342900" algn="just">
              <a:buFont typeface="Arial" pitchFamily="34" charset="0"/>
              <a:buChar char="•"/>
            </a:pPr>
            <a:endParaRPr lang="en-US" sz="1100" dirty="0" smtClean="0"/>
          </a:p>
          <a:p>
            <a:pPr marL="800100" lvl="1" indent="-342900" algn="just">
              <a:buFont typeface="Arial" pitchFamily="34" charset="0"/>
              <a:buChar char="•"/>
            </a:pPr>
            <a:r>
              <a:rPr lang="en-US" sz="2000" b="1" i="1" dirty="0" smtClean="0"/>
              <a:t>Occupational causes</a:t>
            </a:r>
            <a:r>
              <a:rPr lang="en-US" sz="2000" dirty="0" smtClean="0"/>
              <a:t>: </a:t>
            </a:r>
          </a:p>
          <a:p>
            <a:pPr marL="800100" lvl="1" indent="-342900" algn="just">
              <a:buFont typeface="Wingdings" pitchFamily="2" charset="2"/>
              <a:buChar char="v"/>
            </a:pPr>
            <a:r>
              <a:rPr lang="en-US" sz="2000" b="1" dirty="0" smtClean="0"/>
              <a:t>asbestos</a:t>
            </a:r>
            <a:r>
              <a:rPr lang="en-US" sz="2000" dirty="0" smtClean="0"/>
              <a:t> (a soft greyish-white </a:t>
            </a:r>
            <a:r>
              <a:rPr lang="en-US" sz="2000" dirty="0"/>
              <a:t>fibrous silicate mineral</a:t>
            </a:r>
            <a:r>
              <a:rPr lang="en-US" sz="2000" dirty="0" smtClean="0"/>
              <a:t> (material) that does not burn, </a:t>
            </a:r>
            <a:r>
              <a:rPr lang="en-US" sz="2000" b="1" dirty="0" smtClean="0"/>
              <a:t>asbestosis</a:t>
            </a:r>
            <a:r>
              <a:rPr lang="en-US" sz="2000" dirty="0" smtClean="0"/>
              <a:t>: a </a:t>
            </a:r>
            <a:r>
              <a:rPr lang="en-US" sz="2000" dirty="0"/>
              <a:t>lung disease resulting from the inhalation of asbestos particles</a:t>
            </a:r>
            <a:r>
              <a:rPr lang="en-US" sz="2000" dirty="0" smtClean="0"/>
              <a:t>, marked </a:t>
            </a:r>
            <a:r>
              <a:rPr lang="en-US" sz="2000" dirty="0"/>
              <a:t>by severe fibrosis and a high risk of mesothelioma (cancer of the pleura</a:t>
            </a:r>
            <a:r>
              <a:rPr lang="en-US" sz="2000" dirty="0" smtClean="0"/>
              <a:t>).</a:t>
            </a:r>
            <a:endParaRPr lang="en-US" sz="2000" dirty="0"/>
          </a:p>
          <a:p>
            <a:pPr marL="800100" lvl="1" indent="-342900" algn="just">
              <a:buFont typeface="Wingdings" pitchFamily="2" charset="2"/>
              <a:buChar char="v"/>
            </a:pPr>
            <a:r>
              <a:rPr lang="en-US" sz="2000" dirty="0" smtClean="0"/>
              <a:t>Radiation of all types, </a:t>
            </a:r>
            <a:r>
              <a:rPr lang="en-US" sz="2000" dirty="0" err="1" smtClean="0"/>
              <a:t>bis</a:t>
            </a:r>
            <a:r>
              <a:rPr lang="en-US" sz="2000" dirty="0" smtClean="0"/>
              <a:t>-ethers, nickel, beryllium, arsenic, metallic iron, iron-oxide, uranium mines</a:t>
            </a:r>
          </a:p>
          <a:p>
            <a:pPr marL="800100" lvl="1" indent="-342900" algn="just">
              <a:buFont typeface="Wingdings" pitchFamily="2" charset="2"/>
              <a:buChar char="v"/>
            </a:pPr>
            <a:endParaRPr lang="en-US" sz="1200" dirty="0" smtClean="0"/>
          </a:p>
          <a:p>
            <a:pPr marL="800100" lvl="1" indent="-342900" algn="just">
              <a:buFont typeface="Arial" pitchFamily="34" charset="0"/>
              <a:buChar char="•"/>
            </a:pPr>
            <a:r>
              <a:rPr lang="en-US" sz="2000" b="1" i="1" dirty="0" smtClean="0"/>
              <a:t>Dietary factors</a:t>
            </a:r>
            <a:r>
              <a:rPr lang="en-US" sz="2000" dirty="0" smtClean="0"/>
              <a:t>: vitamin A deficiency (</a:t>
            </a:r>
            <a:r>
              <a:rPr lang="en-US" sz="2000" i="1" dirty="0" smtClean="0"/>
              <a:t>maintenance of soft mucous tissue</a:t>
            </a:r>
            <a:r>
              <a:rPr lang="en-US" sz="2000" dirty="0" smtClean="0"/>
              <a:t>).</a:t>
            </a:r>
          </a:p>
          <a:p>
            <a:pPr marL="800100" lvl="1" indent="-342900" algn="just">
              <a:buFont typeface="Arial" pitchFamily="34" charset="0"/>
              <a:buChar char="•"/>
            </a:pPr>
            <a:endParaRPr lang="en-US" sz="1100" dirty="0" smtClean="0"/>
          </a:p>
          <a:p>
            <a:pPr marL="800100" lvl="1" indent="-342900" algn="just">
              <a:buFont typeface="Arial" pitchFamily="34" charset="0"/>
              <a:buChar char="•"/>
            </a:pPr>
            <a:r>
              <a:rPr lang="en-US" sz="2000" b="1" i="1" dirty="0" smtClean="0"/>
              <a:t>Chronic scarring</a:t>
            </a:r>
            <a:r>
              <a:rPr lang="en-US" sz="2000" dirty="0" smtClean="0"/>
              <a:t>: chronic scarring caused by chronic inflammatory changes, old tuberculosis, asbestosis, chronic interstitial fibrosis, old infarcts and in scleroderma.</a:t>
            </a:r>
            <a:endParaRPr lang="en-US" sz="2000" dirty="0"/>
          </a:p>
        </p:txBody>
      </p:sp>
    </p:spTree>
    <p:extLst>
      <p:ext uri="{BB962C8B-B14F-4D97-AF65-F5344CB8AC3E}">
        <p14:creationId xmlns:p14="http://schemas.microsoft.com/office/powerpoint/2010/main" val="1103490656"/>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fontAlgn="auto">
              <a:spcAft>
                <a:spcPts val="0"/>
              </a:spcAft>
              <a:defRPr/>
            </a:pPr>
            <a:r>
              <a:rPr lang="en-US" b="1" u="sng" dirty="0" smtClean="0">
                <a:solidFill>
                  <a:srgbClr val="C00000"/>
                </a:solidFill>
              </a:rPr>
              <a:t>Pharyngitis</a:t>
            </a:r>
            <a:r>
              <a:rPr lang="en-US" u="sng" dirty="0" smtClean="0">
                <a:solidFill>
                  <a:srgbClr val="C00000"/>
                </a:solidFill>
              </a:rPr>
              <a:t> </a:t>
            </a:r>
            <a:endParaRPr lang="ar-SA" u="sng" dirty="0">
              <a:solidFill>
                <a:srgbClr val="C00000"/>
              </a:solidFill>
            </a:endParaRPr>
          </a:p>
        </p:txBody>
      </p:sp>
      <p:sp>
        <p:nvSpPr>
          <p:cNvPr id="3" name="عنصر نائب للمحتوى 2"/>
          <p:cNvSpPr>
            <a:spLocks noGrp="1"/>
          </p:cNvSpPr>
          <p:nvPr>
            <p:ph idx="1"/>
          </p:nvPr>
        </p:nvSpPr>
        <p:spPr>
          <a:xfrm>
            <a:off x="152400" y="1752600"/>
            <a:ext cx="8991600" cy="4754563"/>
          </a:xfrm>
        </p:spPr>
        <p:txBody>
          <a:bodyPr>
            <a:normAutofit fontScale="92500"/>
          </a:bodyPr>
          <a:lstStyle/>
          <a:p>
            <a:pPr algn="just"/>
            <a:r>
              <a:rPr lang="en-US" sz="2800" dirty="0" smtClean="0">
                <a:cs typeface="Majalla UI"/>
              </a:rPr>
              <a:t>Hemolytic streptococci infection of the upper air way (throat).</a:t>
            </a:r>
          </a:p>
          <a:p>
            <a:pPr algn="just"/>
            <a:endParaRPr lang="en-US" sz="2800" dirty="0" smtClean="0">
              <a:cs typeface="Majalla UI"/>
            </a:endParaRPr>
          </a:p>
          <a:p>
            <a:pPr algn="just" rtl="0">
              <a:buFont typeface="Wingdings 2" pitchFamily="18" charset="2"/>
              <a:buNone/>
            </a:pPr>
            <a:r>
              <a:rPr lang="en-US" sz="2800" u="sng" dirty="0" smtClean="0">
                <a:solidFill>
                  <a:srgbClr val="C00000"/>
                </a:solidFill>
                <a:cs typeface="Majalla UI"/>
              </a:rPr>
              <a:t>Clinical manifestations</a:t>
            </a:r>
          </a:p>
          <a:p>
            <a:pPr algn="just" rtl="0"/>
            <a:r>
              <a:rPr lang="en-US" sz="2800" dirty="0" smtClean="0">
                <a:cs typeface="Majalla UI"/>
              </a:rPr>
              <a:t>Headache 		</a:t>
            </a:r>
          </a:p>
          <a:p>
            <a:pPr algn="just" rtl="0"/>
            <a:r>
              <a:rPr lang="en-US" sz="2800" dirty="0" smtClean="0">
                <a:cs typeface="Majalla UI"/>
              </a:rPr>
              <a:t>Abdominal pain 		</a:t>
            </a:r>
          </a:p>
          <a:p>
            <a:pPr algn="just" rtl="0"/>
            <a:r>
              <a:rPr lang="en-US" sz="2800" dirty="0" smtClean="0">
                <a:cs typeface="Majalla UI"/>
              </a:rPr>
              <a:t>Anorexia </a:t>
            </a:r>
          </a:p>
          <a:p>
            <a:pPr algn="just"/>
            <a:r>
              <a:rPr lang="en-US" sz="2800" dirty="0" smtClean="0">
                <a:cs typeface="Majalla UI"/>
              </a:rPr>
              <a:t>Fever</a:t>
            </a:r>
            <a:endParaRPr lang="en-US" sz="2800" dirty="0" smtClean="0"/>
          </a:p>
          <a:p>
            <a:pPr algn="just" rtl="0"/>
            <a:r>
              <a:rPr lang="en-US" sz="2800" dirty="0" smtClean="0">
                <a:cs typeface="Majalla UI"/>
              </a:rPr>
              <a:t>The tonsils and pharynx may be inflamed and covered with exudates.</a:t>
            </a:r>
          </a:p>
          <a:p>
            <a:pPr algn="just"/>
            <a:r>
              <a:rPr lang="en-US" sz="2800" dirty="0" smtClean="0">
                <a:cs typeface="Majalla UI"/>
              </a:rPr>
              <a:t>Swallowing difficult</a:t>
            </a:r>
            <a:endParaRPr lang="ar-SA" sz="2800" dirty="0" smtClean="0"/>
          </a:p>
        </p:txBody>
      </p:sp>
    </p:spTree>
  </p:cSld>
  <p:clrMapOvr>
    <a:masterClrMapping/>
  </p:clrMapOvr>
  <p:transition spd="slow">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4708981"/>
          </a:xfrm>
          <a:prstGeom prst="rect">
            <a:avLst/>
          </a:prstGeom>
        </p:spPr>
        <p:txBody>
          <a:bodyPr wrap="square">
            <a:spAutoFit/>
          </a:bodyPr>
          <a:lstStyle/>
          <a:p>
            <a:pPr algn="just"/>
            <a:r>
              <a:rPr lang="en-US" sz="2000" b="1" dirty="0" smtClean="0"/>
              <a:t>MOLECULAR PATHOGENESIS</a:t>
            </a:r>
          </a:p>
          <a:p>
            <a:pPr algn="just"/>
            <a:r>
              <a:rPr lang="en-US" sz="2000" dirty="0" smtClean="0"/>
              <a:t>Molecular studies have revealed that there are several genetic alterations in cancer stem cells which produce clones of malignant cells to form tumour mass.</a:t>
            </a:r>
          </a:p>
          <a:p>
            <a:pPr algn="just"/>
            <a:endParaRPr lang="en-US" sz="2000" dirty="0" smtClean="0"/>
          </a:p>
          <a:p>
            <a:pPr marL="342900" indent="-342900" algn="just">
              <a:buAutoNum type="arabicPeriod"/>
            </a:pPr>
            <a:r>
              <a:rPr lang="en-US" sz="2000" b="1" dirty="0" smtClean="0"/>
              <a:t>Activation of growth-promoting </a:t>
            </a:r>
            <a:r>
              <a:rPr lang="en-US" sz="2000" b="1" dirty="0" err="1" smtClean="0"/>
              <a:t>oncogenes</a:t>
            </a:r>
            <a:r>
              <a:rPr lang="en-US" sz="2000" b="1" dirty="0" smtClean="0"/>
              <a:t>: </a:t>
            </a:r>
            <a:r>
              <a:rPr lang="en-US" sz="2000" dirty="0" smtClean="0"/>
              <a:t>Mutation in </a:t>
            </a:r>
            <a:r>
              <a:rPr lang="en-US" sz="2000" i="1" dirty="0" smtClean="0"/>
              <a:t>K-RAS </a:t>
            </a:r>
            <a:r>
              <a:rPr lang="en-US" sz="2000" i="1" dirty="0" err="1" smtClean="0"/>
              <a:t>oncogene</a:t>
            </a:r>
            <a:r>
              <a:rPr lang="en-US" sz="2000" i="1" dirty="0" smtClean="0"/>
              <a:t>, EGFR </a:t>
            </a:r>
            <a:r>
              <a:rPr lang="en-US" sz="2000" i="1" dirty="0" err="1" smtClean="0"/>
              <a:t>oncogene</a:t>
            </a:r>
            <a:r>
              <a:rPr lang="en-US" sz="2000" i="1" dirty="0" smtClean="0"/>
              <a:t>.</a:t>
            </a:r>
          </a:p>
          <a:p>
            <a:pPr marL="342900" indent="-342900" algn="just">
              <a:buAutoNum type="arabicPeriod"/>
            </a:pPr>
            <a:endParaRPr lang="en-US" sz="2000" i="1" dirty="0" smtClean="0"/>
          </a:p>
          <a:p>
            <a:pPr marL="342900" indent="-342900" algn="just">
              <a:buAutoNum type="arabicPeriod"/>
            </a:pPr>
            <a:r>
              <a:rPr lang="en-US" sz="2000" b="1" dirty="0" smtClean="0"/>
              <a:t>Inactivation of tumour-suppressor genes: </a:t>
            </a:r>
            <a:r>
              <a:rPr lang="en-US" sz="2000" dirty="0" smtClean="0"/>
              <a:t>inactivation of </a:t>
            </a:r>
            <a:r>
              <a:rPr lang="en-US" sz="2000" i="1" dirty="0" smtClean="0"/>
              <a:t>p53 </a:t>
            </a:r>
            <a:r>
              <a:rPr lang="en-US" sz="2000" dirty="0" smtClean="0"/>
              <a:t>and </a:t>
            </a:r>
            <a:r>
              <a:rPr lang="en-US" sz="2000" i="1" dirty="0" err="1" smtClean="0"/>
              <a:t>Rb</a:t>
            </a:r>
            <a:r>
              <a:rPr lang="en-US" sz="2000" i="1" dirty="0" smtClean="0"/>
              <a:t> gene.</a:t>
            </a:r>
          </a:p>
          <a:p>
            <a:pPr marL="342900" indent="-342900" algn="just">
              <a:buAutoNum type="arabicPeriod"/>
            </a:pPr>
            <a:endParaRPr lang="en-US" sz="2000" i="1" dirty="0" smtClean="0"/>
          </a:p>
          <a:p>
            <a:pPr marL="342900" indent="-342900" algn="just">
              <a:buAutoNum type="arabicPeriod"/>
            </a:pPr>
            <a:r>
              <a:rPr lang="en-US" sz="2000" b="1" dirty="0" err="1" smtClean="0"/>
              <a:t>Autocrine</a:t>
            </a:r>
            <a:r>
              <a:rPr lang="en-US" sz="2000" b="1" dirty="0" smtClean="0"/>
              <a:t> growth factors: initiator</a:t>
            </a:r>
            <a:r>
              <a:rPr lang="en-US" sz="2000" dirty="0" smtClean="0"/>
              <a:t> carcinogen causing </a:t>
            </a:r>
            <a:r>
              <a:rPr lang="en-US" sz="2000" b="1" dirty="0" smtClean="0"/>
              <a:t>mutation</a:t>
            </a:r>
            <a:r>
              <a:rPr lang="en-US" sz="2000" dirty="0" smtClean="0"/>
              <a:t>, followed by action of tumour </a:t>
            </a:r>
            <a:r>
              <a:rPr lang="en-US" sz="2000" b="1" dirty="0" smtClean="0"/>
              <a:t>promoters</a:t>
            </a:r>
            <a:r>
              <a:rPr lang="en-US" sz="2000" dirty="0" smtClean="0"/>
              <a:t>. </a:t>
            </a:r>
          </a:p>
          <a:p>
            <a:pPr marL="342900" indent="-342900" algn="just">
              <a:buAutoNum type="arabicPeriod"/>
            </a:pPr>
            <a:endParaRPr lang="en-US" sz="2000" dirty="0" smtClean="0"/>
          </a:p>
          <a:p>
            <a:pPr marL="914400" lvl="1" indent="-457200" algn="just">
              <a:buFont typeface="Arial" pitchFamily="34" charset="0"/>
              <a:buChar char="•"/>
            </a:pPr>
            <a:r>
              <a:rPr lang="en-US" sz="2000" b="1" dirty="0" smtClean="0"/>
              <a:t>Nicotine</a:t>
            </a:r>
            <a:r>
              <a:rPr lang="en-US" sz="2000" dirty="0" smtClean="0"/>
              <a:t> acts as both </a:t>
            </a:r>
            <a:r>
              <a:rPr lang="en-US" sz="2000" b="1" dirty="0" smtClean="0"/>
              <a:t>initiator</a:t>
            </a:r>
            <a:r>
              <a:rPr lang="en-US" sz="2000" dirty="0" smtClean="0"/>
              <a:t> as well as </a:t>
            </a:r>
            <a:r>
              <a:rPr lang="en-US" sz="2000" b="1" dirty="0" smtClean="0"/>
              <a:t>promoter</a:t>
            </a:r>
            <a:r>
              <a:rPr lang="en-US" sz="2000" dirty="0" smtClean="0"/>
              <a:t> carcinogen. Expresses nicotine acetylcholine receptors which activate the signaling pathway in tumour, blocking the apoptosis.</a:t>
            </a:r>
            <a:endParaRPr lang="en-US" sz="2000" dirty="0"/>
          </a:p>
        </p:txBody>
      </p:sp>
    </p:spTree>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1015663"/>
          </a:xfrm>
          <a:prstGeom prst="rect">
            <a:avLst/>
          </a:prstGeom>
        </p:spPr>
        <p:txBody>
          <a:bodyPr wrap="square">
            <a:spAutoFit/>
          </a:bodyPr>
          <a:lstStyle/>
          <a:p>
            <a:pPr algn="just"/>
            <a:r>
              <a:rPr lang="en-US" sz="2000" b="1" dirty="0" smtClean="0"/>
              <a:t>MORPHOLOGIC FEATURES:</a:t>
            </a:r>
          </a:p>
          <a:p>
            <a:pPr algn="just"/>
            <a:r>
              <a:rPr lang="en-US" sz="2000" dirty="0" err="1" smtClean="0"/>
              <a:t>Bronchogenic</a:t>
            </a:r>
            <a:r>
              <a:rPr lang="en-US" sz="2000" dirty="0" smtClean="0"/>
              <a:t> carcinoma can occur anywhere in the lung but the most common location is </a:t>
            </a:r>
            <a:r>
              <a:rPr lang="en-US" sz="2000" b="1" i="1" dirty="0" err="1" smtClean="0"/>
              <a:t>hilar</a:t>
            </a:r>
            <a:r>
              <a:rPr lang="en-US" sz="2000" i="1" dirty="0" smtClean="0"/>
              <a:t>, </a:t>
            </a:r>
            <a:r>
              <a:rPr lang="en-US" sz="2000" dirty="0" smtClean="0"/>
              <a:t>followed in descending frequency by </a:t>
            </a:r>
            <a:r>
              <a:rPr lang="en-US" sz="2000" b="1" i="1" dirty="0" smtClean="0"/>
              <a:t>peripheral</a:t>
            </a:r>
            <a:r>
              <a:rPr lang="en-US" sz="2000" i="1" dirty="0" smtClean="0"/>
              <a:t> </a:t>
            </a:r>
            <a:r>
              <a:rPr lang="en-US" sz="2000" dirty="0" smtClean="0"/>
              <a:t>type.</a:t>
            </a:r>
            <a:endParaRPr lang="en-US" sz="2000" dirty="0"/>
          </a:p>
        </p:txBody>
      </p:sp>
      <p:pic>
        <p:nvPicPr>
          <p:cNvPr id="1026" name="Picture 2"/>
          <p:cNvPicPr>
            <a:picLocks noChangeAspect="1" noChangeArrowheads="1"/>
          </p:cNvPicPr>
          <p:nvPr/>
        </p:nvPicPr>
        <p:blipFill>
          <a:blip r:embed="rId2"/>
          <a:srcRect/>
          <a:stretch>
            <a:fillRect/>
          </a:stretch>
        </p:blipFill>
        <p:spPr bwMode="auto">
          <a:xfrm>
            <a:off x="76200" y="1905000"/>
            <a:ext cx="4191000" cy="3105150"/>
          </a:xfrm>
          <a:prstGeom prst="rect">
            <a:avLst/>
          </a:prstGeom>
          <a:noFill/>
          <a:ln w="9525">
            <a:solidFill>
              <a:schemeClr val="tx2">
                <a:lumMod val="40000"/>
                <a:lumOff val="60000"/>
              </a:schemeClr>
            </a:solidFill>
            <a:miter lim="800000"/>
            <a:headEnd/>
            <a:tailEnd/>
          </a:ln>
          <a:effectLst/>
        </p:spPr>
      </p:pic>
      <p:sp>
        <p:nvSpPr>
          <p:cNvPr id="4" name="Rectangle 3"/>
          <p:cNvSpPr/>
          <p:nvPr/>
        </p:nvSpPr>
        <p:spPr>
          <a:xfrm>
            <a:off x="152400" y="5638800"/>
            <a:ext cx="6248400" cy="369332"/>
          </a:xfrm>
          <a:prstGeom prst="rect">
            <a:avLst/>
          </a:prstGeom>
        </p:spPr>
        <p:txBody>
          <a:bodyPr wrap="square">
            <a:spAutoFit/>
          </a:bodyPr>
          <a:lstStyle/>
          <a:p>
            <a:r>
              <a:rPr lang="en-US" b="1" dirty="0" smtClean="0"/>
              <a:t>Fig: The two main gross patterns of bronchogenic carcinoma.</a:t>
            </a:r>
            <a:endParaRPr lang="en-US" b="1" dirty="0"/>
          </a:p>
        </p:txBody>
      </p:sp>
      <p:pic>
        <p:nvPicPr>
          <p:cNvPr id="3" name="Picture 2" descr="C:\Users\Admin\Desktop\bronchogenic-carcinoma-1-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01417"/>
            <a:ext cx="4800600" cy="3604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7346"/>
            <a:ext cx="9144000" cy="6247864"/>
          </a:xfrm>
          <a:prstGeom prst="rect">
            <a:avLst/>
          </a:prstGeom>
        </p:spPr>
        <p:txBody>
          <a:bodyPr wrap="square">
            <a:spAutoFit/>
          </a:bodyPr>
          <a:lstStyle/>
          <a:p>
            <a:pPr marL="342900" indent="-342900" algn="just">
              <a:buAutoNum type="arabicPeriod"/>
            </a:pPr>
            <a:r>
              <a:rPr lang="en-US" sz="2000" b="1" dirty="0" err="1" smtClean="0"/>
              <a:t>Hilar</a:t>
            </a:r>
            <a:r>
              <a:rPr lang="en-US" sz="2000" b="1" dirty="0" smtClean="0"/>
              <a:t> type:</a:t>
            </a:r>
          </a:p>
          <a:p>
            <a:pPr marL="342900" indent="-342900" algn="just">
              <a:buAutoNum type="arabicPeriod"/>
            </a:pPr>
            <a:endParaRPr lang="en-US" sz="2000" b="1" dirty="0" smtClean="0"/>
          </a:p>
          <a:p>
            <a:pPr marL="342900" indent="-342900" algn="just">
              <a:buFont typeface="Arial" pitchFamily="34" charset="0"/>
              <a:buChar char="•"/>
            </a:pPr>
            <a:r>
              <a:rPr lang="en-US" sz="2000" dirty="0" smtClean="0"/>
              <a:t>Most commonly, the lung cancer arises in the main bronchus or one of its segmental branches in the </a:t>
            </a:r>
            <a:r>
              <a:rPr lang="en-US" sz="2000" dirty="0" err="1" smtClean="0"/>
              <a:t>hilar</a:t>
            </a:r>
            <a:r>
              <a:rPr lang="en-US" sz="2000" dirty="0" smtClean="0"/>
              <a:t> parts of the lung, more often on the right side</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Small </a:t>
            </a:r>
            <a:r>
              <a:rPr lang="en-US" sz="2000" b="1" dirty="0" smtClean="0"/>
              <a:t>roughened</a:t>
            </a:r>
            <a:r>
              <a:rPr lang="en-US" sz="2000" dirty="0" smtClean="0"/>
              <a:t> </a:t>
            </a:r>
            <a:r>
              <a:rPr lang="en-US" sz="2000" b="1" dirty="0" smtClean="0"/>
              <a:t>area</a:t>
            </a:r>
            <a:r>
              <a:rPr lang="en-US" sz="2000" dirty="0" smtClean="0"/>
              <a:t> on the bronchial mucosa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As the tumour enlarges, it </a:t>
            </a:r>
            <a:r>
              <a:rPr lang="en-US" sz="2000" b="1" dirty="0" smtClean="0"/>
              <a:t>thickens</a:t>
            </a:r>
            <a:r>
              <a:rPr lang="en-US" sz="2000" dirty="0" smtClean="0"/>
              <a:t> the </a:t>
            </a:r>
            <a:r>
              <a:rPr lang="en-US" sz="2000" b="1" dirty="0" smtClean="0"/>
              <a:t>bronchial mucosa </a:t>
            </a:r>
            <a:r>
              <a:rPr lang="en-US" sz="2000" dirty="0" smtClean="0"/>
              <a:t>producing </a:t>
            </a:r>
            <a:r>
              <a:rPr lang="en-US" sz="2000" b="1" dirty="0" smtClean="0"/>
              <a:t>nodular</a:t>
            </a:r>
            <a:r>
              <a:rPr lang="en-US" sz="2000" dirty="0" smtClean="0"/>
              <a:t> or </a:t>
            </a:r>
            <a:r>
              <a:rPr lang="en-US" sz="2000" b="1" dirty="0" smtClean="0"/>
              <a:t>ulcerated</a:t>
            </a:r>
            <a:r>
              <a:rPr lang="en-US" sz="2000" dirty="0" smtClean="0"/>
              <a:t> </a:t>
            </a:r>
            <a:r>
              <a:rPr lang="en-US" sz="2000" b="1" dirty="0" smtClean="0"/>
              <a:t>surface</a:t>
            </a:r>
          </a:p>
          <a:p>
            <a:pPr marL="342900" indent="-342900" algn="just">
              <a:buFont typeface="Arial" pitchFamily="34" charset="0"/>
              <a:buChar char="•"/>
            </a:pPr>
            <a:endParaRPr lang="en-US" sz="2000" b="1" dirty="0" smtClean="0"/>
          </a:p>
          <a:p>
            <a:pPr marL="342900" indent="-342900" algn="just">
              <a:buFont typeface="Arial" pitchFamily="34" charset="0"/>
              <a:buChar char="•"/>
            </a:pPr>
            <a:r>
              <a:rPr lang="en-US" sz="2000" b="1" dirty="0" smtClean="0"/>
              <a:t>Spherical mass, 1 to 5 cm in diameter, narrowing and occluding the lumen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cut surface of the tumour is yellowish-white with foci of </a:t>
            </a:r>
            <a:r>
              <a:rPr lang="en-US" sz="2000" b="1" dirty="0" smtClean="0"/>
              <a:t>necrosis</a:t>
            </a:r>
            <a:r>
              <a:rPr lang="en-US" sz="2000" dirty="0" smtClean="0"/>
              <a:t> and </a:t>
            </a:r>
            <a:r>
              <a:rPr lang="en-US" sz="2000" b="1" dirty="0" err="1" smtClean="0"/>
              <a:t>haemorrhages</a:t>
            </a:r>
            <a:r>
              <a:rPr lang="en-US" sz="2000" dirty="0" smtClean="0"/>
              <a:t> which may produce </a:t>
            </a:r>
            <a:r>
              <a:rPr lang="en-US" sz="2000" b="1" dirty="0" err="1" smtClean="0"/>
              <a:t>cavitary</a:t>
            </a:r>
            <a:r>
              <a:rPr lang="en-US" sz="2000" b="1" dirty="0" smtClean="0"/>
              <a:t> lesions</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May lead to </a:t>
            </a:r>
            <a:r>
              <a:rPr lang="en-US" sz="2000" dirty="0" err="1" smtClean="0"/>
              <a:t>bronchogenic</a:t>
            </a:r>
            <a:r>
              <a:rPr lang="en-US" sz="2000" dirty="0" smtClean="0"/>
              <a:t> carcinoma of lung such as bronchopneumonia, abscess formation and </a:t>
            </a:r>
            <a:r>
              <a:rPr lang="en-US" sz="2000" dirty="0" err="1" smtClean="0"/>
              <a:t>bronchiectasis</a:t>
            </a: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tumour soon spreads within the lungs by </a:t>
            </a:r>
            <a:r>
              <a:rPr lang="en-US" sz="2000" b="1" dirty="0" smtClean="0"/>
              <a:t>direct extension </a:t>
            </a:r>
            <a:r>
              <a:rPr lang="en-US" sz="2000" dirty="0" smtClean="0"/>
              <a:t>or by </a:t>
            </a:r>
            <a:r>
              <a:rPr lang="en-US" sz="2000" b="1" dirty="0" smtClean="0"/>
              <a:t>lymphatics</a:t>
            </a:r>
            <a:r>
              <a:rPr lang="en-US" sz="2000" dirty="0" smtClean="0"/>
              <a:t>, and to distant sites by</a:t>
            </a:r>
            <a:r>
              <a:rPr lang="en-US" sz="2000" b="1" dirty="0" smtClean="0"/>
              <a:t> lymphatic </a:t>
            </a:r>
            <a:r>
              <a:rPr lang="en-US" sz="2000" dirty="0" smtClean="0"/>
              <a:t>or </a:t>
            </a:r>
            <a:r>
              <a:rPr lang="en-US" sz="2000" b="1" dirty="0" smtClean="0"/>
              <a:t>haematogenous</a:t>
            </a:r>
            <a:r>
              <a:rPr lang="en-US" sz="2000" dirty="0" smtClean="0"/>
              <a:t> routes</a:t>
            </a:r>
            <a:endParaRPr lang="en-US" sz="2000" dirty="0"/>
          </a:p>
        </p:txBody>
      </p:sp>
    </p:spTree>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7346"/>
            <a:ext cx="9144000" cy="3170099"/>
          </a:xfrm>
          <a:prstGeom prst="rect">
            <a:avLst/>
          </a:prstGeom>
        </p:spPr>
        <p:txBody>
          <a:bodyPr wrap="square">
            <a:spAutoFit/>
          </a:bodyPr>
          <a:lstStyle/>
          <a:p>
            <a:pPr marL="457200" indent="-457200" algn="just">
              <a:buFont typeface="+mj-lt"/>
              <a:buAutoNum type="arabicPeriod" startAt="2"/>
            </a:pPr>
            <a:r>
              <a:rPr lang="en-US" sz="2000" b="1" dirty="0" smtClean="0"/>
              <a:t>Peripheral type:</a:t>
            </a:r>
          </a:p>
          <a:p>
            <a:pPr marL="342900" indent="-342900" algn="just">
              <a:buAutoNum type="arabicPeriod" startAt="2"/>
            </a:pPr>
            <a:endParaRPr lang="en-US" sz="2000" b="1" dirty="0" smtClean="0"/>
          </a:p>
          <a:p>
            <a:pPr marL="457200" indent="-457200" algn="just">
              <a:buFont typeface="Arial" pitchFamily="34" charset="0"/>
              <a:buChar char="•"/>
            </a:pPr>
            <a:r>
              <a:rPr lang="en-US" sz="2000" dirty="0" smtClean="0"/>
              <a:t>A small proportion of lung cancers, chiefly </a:t>
            </a:r>
            <a:r>
              <a:rPr lang="en-US" sz="2000" b="1" dirty="0" err="1" smtClean="0"/>
              <a:t>adenocarcinomas</a:t>
            </a:r>
            <a:r>
              <a:rPr lang="en-US" sz="2000" dirty="0" smtClean="0"/>
              <a:t> (derived from epithelium i.e. surface tissue, and carcinomas from glandular tissue) including </a:t>
            </a:r>
            <a:r>
              <a:rPr lang="en-US" sz="2000" b="1" dirty="0" err="1" smtClean="0"/>
              <a:t>bronchioloalveolar</a:t>
            </a:r>
            <a:r>
              <a:rPr lang="en-US" sz="2000" b="1" dirty="0" smtClean="0"/>
              <a:t> carcinomas</a:t>
            </a:r>
            <a:r>
              <a:rPr lang="en-US" sz="2000" dirty="0" smtClean="0"/>
              <a:t>, originate from a small peripheral bronchiole</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tumour may be a </a:t>
            </a:r>
            <a:r>
              <a:rPr lang="en-US" sz="2000" b="1" dirty="0" smtClean="0"/>
              <a:t>single nodule </a:t>
            </a:r>
            <a:r>
              <a:rPr lang="en-US" sz="2000" dirty="0" smtClean="0"/>
              <a:t>or</a:t>
            </a:r>
            <a:r>
              <a:rPr lang="en-US" sz="2000" b="1" dirty="0" smtClean="0"/>
              <a:t> multiple nodules </a:t>
            </a:r>
            <a:r>
              <a:rPr lang="en-US" sz="2000" dirty="0" smtClean="0"/>
              <a:t>in the periphery of the lung producing </a:t>
            </a:r>
            <a:r>
              <a:rPr lang="en-US" sz="2000" b="1" dirty="0" smtClean="0"/>
              <a:t>pneumonia-like consolidation </a:t>
            </a:r>
            <a:r>
              <a:rPr lang="en-US" sz="2000" dirty="0" smtClean="0"/>
              <a:t>of a large part of the lung.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cut surface of the tumour is </a:t>
            </a:r>
            <a:r>
              <a:rPr lang="en-US" sz="2000" b="1" dirty="0" err="1" smtClean="0"/>
              <a:t>greyish</a:t>
            </a:r>
            <a:r>
              <a:rPr lang="en-US" sz="2000" dirty="0" smtClean="0"/>
              <a:t> and </a:t>
            </a:r>
            <a:r>
              <a:rPr lang="en-US" sz="2000" b="1" dirty="0" smtClean="0"/>
              <a:t>mucoid</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2554545"/>
          </a:xfrm>
          <a:prstGeom prst="rect">
            <a:avLst/>
          </a:prstGeom>
        </p:spPr>
        <p:txBody>
          <a:bodyPr wrap="square">
            <a:spAutoFit/>
          </a:bodyPr>
          <a:lstStyle/>
          <a:p>
            <a:pPr marL="342900" indent="-342900" algn="just">
              <a:buAutoNum type="arabicPeriod"/>
            </a:pPr>
            <a:r>
              <a:rPr lang="en-US" sz="2000" b="1" dirty="0" smtClean="0"/>
              <a:t>Squamous cell (</a:t>
            </a:r>
            <a:r>
              <a:rPr lang="en-US" sz="2000" b="1" dirty="0" err="1" smtClean="0"/>
              <a:t>epidermoid</a:t>
            </a:r>
            <a:r>
              <a:rPr lang="en-US" sz="2000" b="1" dirty="0" smtClean="0"/>
              <a:t>) carcinoma: </a:t>
            </a:r>
          </a:p>
          <a:p>
            <a:pPr marL="342900" indent="-342900" algn="just">
              <a:buFont typeface="Arial" pitchFamily="34" charset="0"/>
              <a:buChar char="•"/>
            </a:pPr>
            <a:r>
              <a:rPr lang="en-US" sz="2000" dirty="0" smtClean="0"/>
              <a:t>Most common histologic subtype of </a:t>
            </a:r>
            <a:r>
              <a:rPr lang="en-US" sz="2000" dirty="0" err="1" smtClean="0"/>
              <a:t>bronchogenic</a:t>
            </a:r>
            <a:r>
              <a:rPr lang="en-US" sz="2000" dirty="0" smtClean="0"/>
              <a:t> carcinoma</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These tumours usually arise in a large bronchus and are prone to </a:t>
            </a:r>
            <a:r>
              <a:rPr lang="en-US" sz="2000" b="1" dirty="0" smtClean="0"/>
              <a:t>massive necrosis </a:t>
            </a:r>
            <a:r>
              <a:rPr lang="en-US" sz="2000" dirty="0" smtClean="0"/>
              <a:t>and</a:t>
            </a:r>
            <a:r>
              <a:rPr lang="en-US" sz="2000" b="1" dirty="0" smtClean="0"/>
              <a:t> </a:t>
            </a:r>
            <a:r>
              <a:rPr lang="en-US" sz="2000" b="1" dirty="0" err="1" smtClean="0"/>
              <a:t>cavitation</a:t>
            </a:r>
            <a:r>
              <a:rPr lang="en-US" sz="2000" dirty="0" smtClean="0"/>
              <a:t>.</a:t>
            </a:r>
            <a:r>
              <a:rPr lang="en-US" sz="2000" b="1" dirty="0" smtClean="0"/>
              <a:t> </a:t>
            </a:r>
          </a:p>
          <a:p>
            <a:pPr marL="342900" indent="-342900" algn="just">
              <a:buFont typeface="Arial" pitchFamily="34" charset="0"/>
              <a:buChar char="•"/>
            </a:pPr>
            <a:endParaRPr lang="en-US" sz="2000" b="1" dirty="0" smtClean="0"/>
          </a:p>
          <a:p>
            <a:pPr marL="342900" indent="-342900" algn="just">
              <a:buFont typeface="Arial" pitchFamily="34" charset="0"/>
              <a:buChar char="•"/>
            </a:pPr>
            <a:r>
              <a:rPr lang="en-US" sz="2000" dirty="0" smtClean="0"/>
              <a:t>The tumour is diagnosed microscopically by identification of either intercellular bridges or </a:t>
            </a:r>
            <a:r>
              <a:rPr lang="en-US" sz="2000" b="1" dirty="0" err="1" smtClean="0"/>
              <a:t>keratinisation</a:t>
            </a:r>
            <a:r>
              <a:rPr lang="en-US" sz="2000" dirty="0" smtClean="0"/>
              <a:t>.</a:t>
            </a:r>
            <a:endParaRPr lang="en-US" sz="2000" dirty="0"/>
          </a:p>
        </p:txBody>
      </p:sp>
      <p:sp>
        <p:nvSpPr>
          <p:cNvPr id="3" name="Rectangle 2"/>
          <p:cNvSpPr/>
          <p:nvPr/>
        </p:nvSpPr>
        <p:spPr>
          <a:xfrm>
            <a:off x="0" y="76200"/>
            <a:ext cx="2919582" cy="400110"/>
          </a:xfrm>
          <a:prstGeom prst="rect">
            <a:avLst/>
          </a:prstGeom>
        </p:spPr>
        <p:txBody>
          <a:bodyPr wrap="none">
            <a:spAutoFit/>
          </a:bodyPr>
          <a:lstStyle/>
          <a:p>
            <a:r>
              <a:rPr lang="en-US" sz="2000" b="1" dirty="0" err="1" smtClean="0"/>
              <a:t>Bronchogenic</a:t>
            </a:r>
            <a:r>
              <a:rPr lang="en-US" sz="2000" b="1" dirty="0" smtClean="0"/>
              <a:t> carcinoma: </a:t>
            </a:r>
            <a:endParaRPr lang="en-US" sz="2000" b="1" dirty="0"/>
          </a:p>
        </p:txBody>
      </p:sp>
      <p:pic>
        <p:nvPicPr>
          <p:cNvPr id="2050" name="Picture 2"/>
          <p:cNvPicPr>
            <a:picLocks noChangeAspect="1" noChangeArrowheads="1"/>
          </p:cNvPicPr>
          <p:nvPr/>
        </p:nvPicPr>
        <p:blipFill>
          <a:blip r:embed="rId2"/>
          <a:srcRect/>
          <a:stretch>
            <a:fillRect/>
          </a:stretch>
        </p:blipFill>
        <p:spPr bwMode="auto">
          <a:xfrm>
            <a:off x="3914775" y="2800350"/>
            <a:ext cx="5000625" cy="3981450"/>
          </a:xfrm>
          <a:prstGeom prst="rect">
            <a:avLst/>
          </a:prstGeom>
          <a:noFill/>
          <a:ln w="9525">
            <a:noFill/>
            <a:miter lim="800000"/>
            <a:headEnd/>
            <a:tailEnd/>
          </a:ln>
          <a:effectLst/>
        </p:spPr>
      </p:pic>
      <p:sp>
        <p:nvSpPr>
          <p:cNvPr id="5" name="Rectangle 4"/>
          <p:cNvSpPr/>
          <p:nvPr/>
        </p:nvSpPr>
        <p:spPr>
          <a:xfrm>
            <a:off x="0" y="4876800"/>
            <a:ext cx="3886200" cy="1477328"/>
          </a:xfrm>
          <a:prstGeom prst="rect">
            <a:avLst/>
          </a:prstGeom>
        </p:spPr>
        <p:txBody>
          <a:bodyPr wrap="square">
            <a:spAutoFit/>
          </a:bodyPr>
          <a:lstStyle/>
          <a:p>
            <a:r>
              <a:rPr lang="en-US" dirty="0" smtClean="0"/>
              <a:t>Fig: Squamous cell carcinoma of the lung. Islands of invading malignant squamous cells are seen. A few well-developed cell nests with </a:t>
            </a:r>
            <a:r>
              <a:rPr lang="en-US" dirty="0" err="1" smtClean="0"/>
              <a:t>keratinisation</a:t>
            </a:r>
            <a:r>
              <a:rPr lang="en-US" dirty="0" smtClean="0"/>
              <a:t> are evident.</a:t>
            </a:r>
            <a:endParaRPr lang="en-US" dirty="0"/>
          </a:p>
        </p:txBody>
      </p:sp>
    </p:spTree>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1823434"/>
            <a:ext cx="9144000" cy="2824766"/>
          </a:xfrm>
          <a:prstGeom prst="rect">
            <a:avLst/>
          </a:prstGeom>
          <a:noFill/>
          <a:ln w="9525">
            <a:noFill/>
            <a:miter lim="800000"/>
            <a:headEnd/>
            <a:tailEnd/>
          </a:ln>
          <a:effectLst/>
        </p:spPr>
      </p:pic>
      <p:sp>
        <p:nvSpPr>
          <p:cNvPr id="3" name="Rectangle 2"/>
          <p:cNvSpPr/>
          <p:nvPr/>
        </p:nvSpPr>
        <p:spPr>
          <a:xfrm>
            <a:off x="0" y="5221069"/>
            <a:ext cx="9144000" cy="646331"/>
          </a:xfrm>
          <a:prstGeom prst="rect">
            <a:avLst/>
          </a:prstGeom>
        </p:spPr>
        <p:txBody>
          <a:bodyPr wrap="square">
            <a:spAutoFit/>
          </a:bodyPr>
          <a:lstStyle/>
          <a:p>
            <a:pPr algn="just"/>
            <a:r>
              <a:rPr lang="en-US" b="1" dirty="0" smtClean="0"/>
              <a:t>Fig: Schematic representation of sequential development of squamous cell carcinoma of the lung.</a:t>
            </a:r>
            <a:endParaRPr lang="en-US" b="1" dirty="0"/>
          </a:p>
        </p:txBody>
      </p:sp>
      <p:sp>
        <p:nvSpPr>
          <p:cNvPr id="6" name="AutoShape 2" descr="https://www.mayoclinic.org/-/media/kcms/gbs/patient-consumer/images/2013/11/15/17/40/ds00190_-ds00439_-ds00924_-ds00925_im02400_c7_skincancerthu_jpg.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C:\Users\Admin\Desktop\ds00190_-ds00439_-ds00924_-ds00925_im02400_c7_skincancerthu_jpg.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0" y="609600"/>
            <a:ext cx="9144000" cy="400110"/>
          </a:xfrm>
          <a:prstGeom prst="rect">
            <a:avLst/>
          </a:prstGeom>
        </p:spPr>
        <p:txBody>
          <a:bodyPr wrap="square">
            <a:spAutoFit/>
          </a:bodyPr>
          <a:lstStyle/>
          <a:p>
            <a:pPr marL="342900" indent="-342900" algn="just">
              <a:buAutoNum type="arabicPeriod"/>
            </a:pPr>
            <a:r>
              <a:rPr lang="en-US" sz="2000" b="1" dirty="0" smtClean="0"/>
              <a:t>Squamous cell (</a:t>
            </a:r>
            <a:r>
              <a:rPr lang="en-US" sz="2000" b="1" dirty="0" err="1" smtClean="0"/>
              <a:t>epidermoid</a:t>
            </a:r>
            <a:r>
              <a:rPr lang="en-US" sz="2000" b="1" dirty="0" smtClean="0"/>
              <a:t>) carcinoma: </a:t>
            </a:r>
            <a:endParaRPr lang="en-US" sz="2000" dirty="0"/>
          </a:p>
        </p:txBody>
      </p:sp>
      <p:sp>
        <p:nvSpPr>
          <p:cNvPr id="9" name="Rectangle 8"/>
          <p:cNvSpPr/>
          <p:nvPr/>
        </p:nvSpPr>
        <p:spPr>
          <a:xfrm>
            <a:off x="0" y="76200"/>
            <a:ext cx="2919582" cy="400110"/>
          </a:xfrm>
          <a:prstGeom prst="rect">
            <a:avLst/>
          </a:prstGeom>
        </p:spPr>
        <p:txBody>
          <a:bodyPr wrap="none">
            <a:spAutoFit/>
          </a:bodyPr>
          <a:lstStyle/>
          <a:p>
            <a:r>
              <a:rPr lang="en-US" sz="2000" b="1" dirty="0" err="1" smtClean="0"/>
              <a:t>Bronchogenic</a:t>
            </a:r>
            <a:r>
              <a:rPr lang="en-US" sz="2000" b="1" dirty="0" smtClean="0"/>
              <a:t> carcinoma: </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mayoclinic.org/-/media/kcms/gbs/patient-consumer/images/2013/11/15/17/40/ds00190_-ds00439_-ds00924_-ds00925_im02400_c7_skincancerthu_jpg.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Admin\Desktop\ds00190_-ds00439_-ds00924_-ds00925_im02400_c7_skincancerthu_jpg.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descr="C:\Users\Admin\Desktop\SebfTwBfe86kd2YeuiDmWxwf.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1105"/>
            <a:ext cx="9144000" cy="46963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9600"/>
            <a:ext cx="9144000" cy="400110"/>
          </a:xfrm>
          <a:prstGeom prst="rect">
            <a:avLst/>
          </a:prstGeom>
        </p:spPr>
        <p:txBody>
          <a:bodyPr wrap="square">
            <a:spAutoFit/>
          </a:bodyPr>
          <a:lstStyle/>
          <a:p>
            <a:pPr marL="342900" indent="-342900" algn="just">
              <a:buAutoNum type="arabicPeriod"/>
            </a:pPr>
            <a:r>
              <a:rPr lang="en-US" sz="2000" b="1" dirty="0" smtClean="0"/>
              <a:t>Squamous cell (</a:t>
            </a:r>
            <a:r>
              <a:rPr lang="en-US" sz="2000" b="1" dirty="0" err="1" smtClean="0"/>
              <a:t>epidermoid</a:t>
            </a:r>
            <a:r>
              <a:rPr lang="en-US" sz="2000" b="1" dirty="0" smtClean="0"/>
              <a:t>) carcinoma: </a:t>
            </a:r>
            <a:endParaRPr lang="en-US" sz="2000" dirty="0"/>
          </a:p>
        </p:txBody>
      </p:sp>
      <p:sp>
        <p:nvSpPr>
          <p:cNvPr id="9" name="Rectangle 8"/>
          <p:cNvSpPr/>
          <p:nvPr/>
        </p:nvSpPr>
        <p:spPr>
          <a:xfrm>
            <a:off x="0" y="76200"/>
            <a:ext cx="2919582" cy="400110"/>
          </a:xfrm>
          <a:prstGeom prst="rect">
            <a:avLst/>
          </a:prstGeom>
        </p:spPr>
        <p:txBody>
          <a:bodyPr wrap="none">
            <a:spAutoFit/>
          </a:bodyPr>
          <a:lstStyle/>
          <a:p>
            <a:r>
              <a:rPr lang="en-US" sz="2000" b="1" dirty="0" err="1" smtClean="0"/>
              <a:t>Bronchogenic</a:t>
            </a:r>
            <a:r>
              <a:rPr lang="en-US" sz="2000" b="1" dirty="0" smtClean="0"/>
              <a:t> carcinoma: </a:t>
            </a:r>
            <a:endParaRPr lang="en-US" sz="2000" b="1" dirty="0"/>
          </a:p>
        </p:txBody>
      </p:sp>
      <p:sp>
        <p:nvSpPr>
          <p:cNvPr id="3" name="TextBox 2"/>
          <p:cNvSpPr txBox="1"/>
          <p:nvPr/>
        </p:nvSpPr>
        <p:spPr>
          <a:xfrm>
            <a:off x="347485" y="3810000"/>
            <a:ext cx="1252715" cy="338554"/>
          </a:xfrm>
          <a:prstGeom prst="rect">
            <a:avLst/>
          </a:prstGeom>
          <a:solidFill>
            <a:schemeClr val="bg1"/>
          </a:solidFill>
        </p:spPr>
        <p:txBody>
          <a:bodyPr wrap="none" rtlCol="0">
            <a:spAutoFit/>
          </a:bodyPr>
          <a:lstStyle/>
          <a:p>
            <a:r>
              <a:rPr lang="en-US" sz="1600" dirty="0" smtClean="0"/>
              <a:t>Melanocytes</a:t>
            </a:r>
            <a:endParaRPr lang="en-US" sz="1600" dirty="0"/>
          </a:p>
        </p:txBody>
      </p:sp>
      <p:sp>
        <p:nvSpPr>
          <p:cNvPr id="4" name="TextBox 3"/>
          <p:cNvSpPr txBox="1"/>
          <p:nvPr/>
        </p:nvSpPr>
        <p:spPr>
          <a:xfrm>
            <a:off x="457200" y="4267200"/>
            <a:ext cx="1120820" cy="338554"/>
          </a:xfrm>
          <a:prstGeom prst="rect">
            <a:avLst/>
          </a:prstGeom>
          <a:solidFill>
            <a:schemeClr val="bg1"/>
          </a:solidFill>
        </p:spPr>
        <p:txBody>
          <a:bodyPr wrap="none" rtlCol="0">
            <a:spAutoFit/>
          </a:bodyPr>
          <a:lstStyle/>
          <a:p>
            <a:r>
              <a:rPr lang="en-US" sz="1600" dirty="0" smtClean="0"/>
              <a:t>Basal cells  </a:t>
            </a:r>
            <a:endParaRPr lang="en-US" sz="1600" dirty="0"/>
          </a:p>
        </p:txBody>
      </p:sp>
      <p:sp>
        <p:nvSpPr>
          <p:cNvPr id="6" name="TextBox 5"/>
          <p:cNvSpPr txBox="1"/>
          <p:nvPr/>
        </p:nvSpPr>
        <p:spPr>
          <a:xfrm>
            <a:off x="152400" y="3395246"/>
            <a:ext cx="1426994" cy="338554"/>
          </a:xfrm>
          <a:prstGeom prst="rect">
            <a:avLst/>
          </a:prstGeom>
          <a:solidFill>
            <a:schemeClr val="bg1"/>
          </a:solidFill>
        </p:spPr>
        <p:txBody>
          <a:bodyPr wrap="none" rtlCol="0">
            <a:spAutoFit/>
          </a:bodyPr>
          <a:lstStyle/>
          <a:p>
            <a:r>
              <a:rPr lang="en-US" sz="1600" dirty="0" smtClean="0"/>
              <a:t>Squamous cell </a:t>
            </a:r>
            <a:endParaRPr lang="en-US" sz="1600" dirty="0"/>
          </a:p>
        </p:txBody>
      </p:sp>
    </p:spTree>
    <p:extLst>
      <p:ext uri="{BB962C8B-B14F-4D97-AF65-F5344CB8AC3E}">
        <p14:creationId xmlns:p14="http://schemas.microsoft.com/office/powerpoint/2010/main" val="2601965018"/>
      </p:ext>
    </p:extLst>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2246769"/>
          </a:xfrm>
          <a:prstGeom prst="rect">
            <a:avLst/>
          </a:prstGeom>
        </p:spPr>
        <p:txBody>
          <a:bodyPr wrap="square">
            <a:spAutoFit/>
          </a:bodyPr>
          <a:lstStyle/>
          <a:p>
            <a:pPr marL="457200" indent="-457200" algn="just">
              <a:buFont typeface="+mj-lt"/>
              <a:buAutoNum type="arabicPeriod" startAt="2"/>
            </a:pPr>
            <a:r>
              <a:rPr lang="en-US" sz="2000" b="1" dirty="0" smtClean="0"/>
              <a:t>Small cell carcinoma (oat cell carcinoma)</a:t>
            </a:r>
            <a:r>
              <a:rPr lang="en-US" sz="2000" dirty="0" smtClean="0"/>
              <a:t>: </a:t>
            </a:r>
          </a:p>
          <a:p>
            <a:pPr marL="457200" indent="-457200" algn="just">
              <a:buFont typeface="Arial" pitchFamily="34" charset="0"/>
              <a:buChar char="•"/>
            </a:pPr>
            <a:r>
              <a:rPr lang="en-US" sz="2000" dirty="0" smtClean="0"/>
              <a:t>Small cell carcinomas are frequently </a:t>
            </a:r>
            <a:r>
              <a:rPr lang="en-US" sz="2000" dirty="0" err="1" smtClean="0"/>
              <a:t>hilar</a:t>
            </a:r>
            <a:r>
              <a:rPr lang="en-US" sz="2000" dirty="0" smtClean="0"/>
              <a:t> or central in location, have strong relationship to cigarette smoking and are highly malignant tumours.</a:t>
            </a:r>
            <a:endParaRPr lang="en-US" sz="2000" b="1" dirty="0" smtClean="0"/>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dirty="0" smtClean="0"/>
              <a:t>The cell is </a:t>
            </a:r>
            <a:r>
              <a:rPr lang="en-US" sz="2000" b="1" dirty="0" smtClean="0"/>
              <a:t>small</a:t>
            </a:r>
            <a:r>
              <a:rPr lang="en-US" sz="2000" dirty="0" smtClean="0"/>
              <a:t> and either </a:t>
            </a:r>
            <a:r>
              <a:rPr lang="en-US" sz="2000" b="1" dirty="0" smtClean="0"/>
              <a:t>oval</a:t>
            </a:r>
            <a:r>
              <a:rPr lang="en-US" sz="2000" dirty="0" smtClean="0"/>
              <a:t> or </a:t>
            </a:r>
            <a:r>
              <a:rPr lang="en-US" sz="2000" b="1" dirty="0" smtClean="0"/>
              <a:t>round</a:t>
            </a:r>
            <a:r>
              <a:rPr lang="en-US" sz="2000" dirty="0" smtClean="0"/>
              <a:t>. These cells are </a:t>
            </a:r>
            <a:r>
              <a:rPr lang="en-US" sz="2000" dirty="0" err="1" smtClean="0"/>
              <a:t>organised</a:t>
            </a:r>
            <a:r>
              <a:rPr lang="en-US" sz="2000" dirty="0" smtClean="0"/>
              <a:t> into </a:t>
            </a:r>
            <a:r>
              <a:rPr lang="en-US" sz="2000" b="1" dirty="0" smtClean="0"/>
              <a:t>cords</a:t>
            </a:r>
            <a:r>
              <a:rPr lang="en-US" sz="2000" dirty="0" smtClean="0"/>
              <a:t>, </a:t>
            </a:r>
            <a:r>
              <a:rPr lang="en-US" sz="2000" b="1" dirty="0" smtClean="0"/>
              <a:t>aggregates</a:t>
            </a:r>
            <a:r>
              <a:rPr lang="en-US" sz="2000" dirty="0" smtClean="0"/>
              <a:t> and </a:t>
            </a:r>
            <a:r>
              <a:rPr lang="en-US" sz="2000" b="1" dirty="0" smtClean="0"/>
              <a:t>ribbons</a:t>
            </a:r>
            <a:r>
              <a:rPr lang="en-US" sz="2000" dirty="0" smtClean="0"/>
              <a:t> or around small blood vessels forming </a:t>
            </a:r>
            <a:r>
              <a:rPr lang="en-US" sz="2000" b="1" dirty="0" err="1" smtClean="0"/>
              <a:t>pseudorosettes</a:t>
            </a:r>
            <a:r>
              <a:rPr lang="en-US" sz="2000" dirty="0" smtClean="0"/>
              <a:t>. The </a:t>
            </a:r>
            <a:r>
              <a:rPr lang="en-US" sz="2000" b="1" dirty="0" smtClean="0"/>
              <a:t>nucleus</a:t>
            </a:r>
            <a:r>
              <a:rPr lang="en-US" sz="2000" dirty="0" smtClean="0"/>
              <a:t> stains </a:t>
            </a:r>
            <a:r>
              <a:rPr lang="en-US" sz="2000" b="1" dirty="0" smtClean="0"/>
              <a:t>darkly</a:t>
            </a:r>
            <a:r>
              <a:rPr lang="en-US" sz="2000" dirty="0" smtClean="0"/>
              <a:t> and the </a:t>
            </a:r>
            <a:r>
              <a:rPr lang="en-US" sz="2000" b="1" dirty="0" smtClean="0"/>
              <a:t>cytoplasm</a:t>
            </a:r>
            <a:r>
              <a:rPr lang="en-US" sz="2000" dirty="0" smtClean="0"/>
              <a:t> is </a:t>
            </a:r>
            <a:r>
              <a:rPr lang="en-US" sz="2000" b="1" dirty="0" smtClean="0"/>
              <a:t>sparse</a:t>
            </a:r>
            <a:r>
              <a:rPr lang="en-US" sz="2000" dirty="0" smtClean="0"/>
              <a:t> and difficult to identify. </a:t>
            </a:r>
            <a:endParaRPr lang="en-US" sz="2000" dirty="0"/>
          </a:p>
        </p:txBody>
      </p:sp>
      <p:pic>
        <p:nvPicPr>
          <p:cNvPr id="4098" name="Picture 2"/>
          <p:cNvPicPr>
            <a:picLocks noChangeAspect="1" noChangeArrowheads="1"/>
          </p:cNvPicPr>
          <p:nvPr/>
        </p:nvPicPr>
        <p:blipFill>
          <a:blip r:embed="rId2"/>
          <a:srcRect/>
          <a:stretch>
            <a:fillRect/>
          </a:stretch>
        </p:blipFill>
        <p:spPr bwMode="auto">
          <a:xfrm>
            <a:off x="4048125" y="2800350"/>
            <a:ext cx="5019675" cy="4057650"/>
          </a:xfrm>
          <a:prstGeom prst="rect">
            <a:avLst/>
          </a:prstGeom>
          <a:noFill/>
          <a:ln w="9525">
            <a:noFill/>
            <a:miter lim="800000"/>
            <a:headEnd/>
            <a:tailEnd/>
          </a:ln>
          <a:effectLst/>
        </p:spPr>
      </p:pic>
      <p:sp>
        <p:nvSpPr>
          <p:cNvPr id="4" name="Rectangle 3"/>
          <p:cNvSpPr/>
          <p:nvPr/>
        </p:nvSpPr>
        <p:spPr>
          <a:xfrm>
            <a:off x="0" y="4800600"/>
            <a:ext cx="4038600" cy="1754326"/>
          </a:xfrm>
          <a:prstGeom prst="rect">
            <a:avLst/>
          </a:prstGeom>
        </p:spPr>
        <p:txBody>
          <a:bodyPr wrap="square">
            <a:spAutoFit/>
          </a:bodyPr>
          <a:lstStyle/>
          <a:p>
            <a:r>
              <a:rPr lang="en-US" b="1" dirty="0" smtClean="0"/>
              <a:t>Fig: </a:t>
            </a:r>
            <a:r>
              <a:rPr lang="en-US" dirty="0" smtClean="0"/>
              <a:t>Small Oat cell carcinoma of the lung. The tumour cells are arranged in sheets, cords or aggregates and at places form </a:t>
            </a:r>
            <a:r>
              <a:rPr lang="en-US" dirty="0" err="1" smtClean="0"/>
              <a:t>pseudorosettes</a:t>
            </a:r>
            <a:r>
              <a:rPr lang="en-US" dirty="0" smtClean="0"/>
              <a:t>. The individual tumour cells are small, uniform, lymphocyte-like with scanty cytoplasm.</a:t>
            </a:r>
            <a:endParaRPr lang="en-US" dirty="0"/>
          </a:p>
        </p:txBody>
      </p:sp>
    </p:spTree>
  </p:cSld>
  <p:clrMapOvr>
    <a:masterClrMapping/>
  </p:clrMapOvr>
  <p:transition spd="slow">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2246769"/>
          </a:xfrm>
          <a:prstGeom prst="rect">
            <a:avLst/>
          </a:prstGeom>
        </p:spPr>
        <p:txBody>
          <a:bodyPr wrap="square">
            <a:spAutoFit/>
          </a:bodyPr>
          <a:lstStyle/>
          <a:p>
            <a:pPr marL="457200" indent="-457200" algn="just">
              <a:buFont typeface="+mj-lt"/>
              <a:buAutoNum type="arabicPeriod" startAt="3"/>
            </a:pPr>
            <a:r>
              <a:rPr lang="it-IT" sz="2000" b="1" dirty="0" smtClean="0"/>
              <a:t>Adenocarcinoma: </a:t>
            </a:r>
          </a:p>
          <a:p>
            <a:pPr marL="457200" indent="-457200" algn="just">
              <a:buFont typeface="Arial" pitchFamily="34" charset="0"/>
              <a:buChar char="•"/>
            </a:pPr>
            <a:r>
              <a:rPr lang="it-IT" sz="2000" dirty="0" smtClean="0"/>
              <a:t>Adenocarcinoma, also called </a:t>
            </a:r>
            <a:r>
              <a:rPr lang="en-US" sz="2000" b="1" i="1" dirty="0" smtClean="0"/>
              <a:t>peripheral</a:t>
            </a:r>
            <a:r>
              <a:rPr lang="en-US" sz="2000" dirty="0" smtClean="0"/>
              <a:t> carcinoma due to its location and </a:t>
            </a:r>
            <a:r>
              <a:rPr lang="en-US" sz="2000" b="1" i="1" dirty="0" smtClean="0"/>
              <a:t>scar</a:t>
            </a:r>
            <a:r>
              <a:rPr lang="en-US" sz="2000" i="1" dirty="0" smtClean="0"/>
              <a:t> </a:t>
            </a:r>
            <a:r>
              <a:rPr lang="en-US" sz="2000" b="1" i="1" dirty="0" smtClean="0"/>
              <a:t>carcinoma</a:t>
            </a:r>
            <a:r>
              <a:rPr lang="en-US" sz="2000" dirty="0" smtClean="0"/>
              <a:t> due to its association with areas of chronic scarring, is the most common </a:t>
            </a:r>
            <a:r>
              <a:rPr lang="en-US" sz="2000" dirty="0" err="1" smtClean="0"/>
              <a:t>bronchogenic</a:t>
            </a:r>
            <a:r>
              <a:rPr lang="en-US" sz="2000" dirty="0" smtClean="0"/>
              <a:t> carcinoma in women and is slow-growing.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Characterised by </a:t>
            </a:r>
            <a:r>
              <a:rPr lang="en-US" sz="2000" b="1" dirty="0" err="1" smtClean="0"/>
              <a:t>cuboidal</a:t>
            </a:r>
            <a:r>
              <a:rPr lang="en-US" sz="2000" dirty="0" smtClean="0"/>
              <a:t> to tall </a:t>
            </a:r>
            <a:r>
              <a:rPr lang="en-US" sz="2000" b="1" dirty="0" smtClean="0"/>
              <a:t>columnar</a:t>
            </a:r>
            <a:r>
              <a:rPr lang="en-US" sz="2000" dirty="0" smtClean="0"/>
              <a:t> and </a:t>
            </a:r>
            <a:r>
              <a:rPr lang="en-US" sz="2000" b="1" dirty="0" smtClean="0"/>
              <a:t>mucus-secreting epithelial cells </a:t>
            </a:r>
            <a:r>
              <a:rPr lang="en-US" sz="2000" dirty="0" smtClean="0"/>
              <a:t>growing along the existing alveoli and forming numerous </a:t>
            </a:r>
            <a:r>
              <a:rPr lang="en-US" sz="2000" b="1" dirty="0" smtClean="0"/>
              <a:t>papillary</a:t>
            </a:r>
            <a:r>
              <a:rPr lang="en-US" sz="2000" dirty="0" smtClean="0"/>
              <a:t> structures</a:t>
            </a:r>
            <a:endParaRPr lang="en-US" sz="2000" dirty="0"/>
          </a:p>
        </p:txBody>
      </p:sp>
      <p:pic>
        <p:nvPicPr>
          <p:cNvPr id="5123" name="Picture 3"/>
          <p:cNvPicPr>
            <a:picLocks noChangeAspect="1" noChangeArrowheads="1"/>
          </p:cNvPicPr>
          <p:nvPr/>
        </p:nvPicPr>
        <p:blipFill>
          <a:blip r:embed="rId2"/>
          <a:srcRect/>
          <a:stretch>
            <a:fillRect/>
          </a:stretch>
        </p:blipFill>
        <p:spPr bwMode="auto">
          <a:xfrm>
            <a:off x="3886200" y="2867025"/>
            <a:ext cx="5133975" cy="3914775"/>
          </a:xfrm>
          <a:prstGeom prst="rect">
            <a:avLst/>
          </a:prstGeom>
          <a:noFill/>
          <a:ln w="9525">
            <a:noFill/>
            <a:miter lim="800000"/>
            <a:headEnd/>
            <a:tailEnd/>
          </a:ln>
          <a:effectLst/>
        </p:spPr>
      </p:pic>
      <p:sp>
        <p:nvSpPr>
          <p:cNvPr id="5" name="Rectangle 4"/>
          <p:cNvSpPr/>
          <p:nvPr/>
        </p:nvSpPr>
        <p:spPr>
          <a:xfrm>
            <a:off x="0" y="4114800"/>
            <a:ext cx="3810000" cy="1200329"/>
          </a:xfrm>
          <a:prstGeom prst="rect">
            <a:avLst/>
          </a:prstGeom>
        </p:spPr>
        <p:txBody>
          <a:bodyPr wrap="square">
            <a:spAutoFit/>
          </a:bodyPr>
          <a:lstStyle/>
          <a:p>
            <a:r>
              <a:rPr lang="en-US" dirty="0" smtClean="0"/>
              <a:t>Fig: Adenocarcinoma. The alveolar walls are lined by </a:t>
            </a:r>
            <a:r>
              <a:rPr lang="en-US" dirty="0" err="1" smtClean="0"/>
              <a:t>cuboidal</a:t>
            </a:r>
            <a:r>
              <a:rPr lang="en-US" dirty="0" smtClean="0"/>
              <a:t> to tall columnar and </a:t>
            </a:r>
            <a:r>
              <a:rPr lang="en-US" dirty="0" err="1" smtClean="0"/>
              <a:t>mucin</a:t>
            </a:r>
            <a:r>
              <a:rPr lang="en-US" dirty="0" smtClean="0"/>
              <a:t>-secreting tumour cells with papillary growth pattern.</a:t>
            </a:r>
            <a:endParaRPr lang="en-US" dirty="0"/>
          </a:p>
        </p:txBody>
      </p:sp>
    </p:spTree>
  </p:cSld>
  <p:clrMapOvr>
    <a:masterClrMapping/>
  </p:clrMapOvr>
  <p:transition spd="slow">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33948"/>
            <a:ext cx="9144000" cy="3785652"/>
          </a:xfrm>
          <a:prstGeom prst="rect">
            <a:avLst/>
          </a:prstGeom>
        </p:spPr>
        <p:txBody>
          <a:bodyPr wrap="square">
            <a:spAutoFit/>
          </a:bodyPr>
          <a:lstStyle/>
          <a:p>
            <a:pPr marL="342900" indent="-342900" algn="just">
              <a:buFont typeface="+mj-lt"/>
              <a:buAutoNum type="arabicPeriod" startAt="4"/>
            </a:pPr>
            <a:r>
              <a:rPr lang="en-US" sz="2000" b="1" dirty="0" smtClean="0"/>
              <a:t>Large cell carcinoma: </a:t>
            </a:r>
          </a:p>
          <a:p>
            <a:pPr marL="342900" indent="-342900" algn="just">
              <a:buFont typeface="Arial" pitchFamily="34" charset="0"/>
              <a:buChar char="•"/>
            </a:pPr>
            <a:r>
              <a:rPr lang="en-US" sz="2000" dirty="0" smtClean="0"/>
              <a:t>More common in men, have strong association with cigarette smoking and are highly malignant tumours. </a:t>
            </a:r>
          </a:p>
          <a:p>
            <a:pPr marL="342900" indent="-342900" algn="just">
              <a:buFont typeface="Arial" pitchFamily="34" charset="0"/>
              <a:buChar char="•"/>
            </a:pPr>
            <a:r>
              <a:rPr lang="en-US" sz="2000" dirty="0" smtClean="0"/>
              <a:t>The tumour cells have </a:t>
            </a:r>
            <a:r>
              <a:rPr lang="en-US" sz="2000" b="1" dirty="0" smtClean="0"/>
              <a:t>large nuclei, prominent nucleoli, abundant cytoplasm and well-defined cell borders</a:t>
            </a:r>
            <a:r>
              <a:rPr lang="en-US" sz="2000" dirty="0" smtClean="0"/>
              <a:t>. </a:t>
            </a:r>
          </a:p>
          <a:p>
            <a:pPr marL="342900" indent="-342900" algn="just">
              <a:buFont typeface="Arial" pitchFamily="34" charset="0"/>
              <a:buChar char="•"/>
            </a:pPr>
            <a:r>
              <a:rPr lang="en-US" sz="2000" dirty="0" smtClean="0"/>
              <a:t>Include </a:t>
            </a:r>
            <a:r>
              <a:rPr lang="en-US" sz="2000" b="1" i="1" dirty="0" smtClean="0"/>
              <a:t>giant cell carcinoma </a:t>
            </a:r>
            <a:r>
              <a:rPr lang="en-US" sz="2000" dirty="0" smtClean="0"/>
              <a:t>with prominence of highly </a:t>
            </a:r>
            <a:r>
              <a:rPr lang="en-US" sz="2000" b="1" dirty="0" smtClean="0"/>
              <a:t>pleomorphic</a:t>
            </a:r>
            <a:r>
              <a:rPr lang="en-US" sz="2000" dirty="0" smtClean="0"/>
              <a:t> </a:t>
            </a:r>
            <a:r>
              <a:rPr lang="en-US" sz="2000" b="1" dirty="0" smtClean="0"/>
              <a:t>multinucleate</a:t>
            </a:r>
            <a:r>
              <a:rPr lang="en-US" sz="2000" dirty="0" smtClean="0"/>
              <a:t> cells and </a:t>
            </a:r>
            <a:r>
              <a:rPr lang="en-US" sz="2000" b="1" i="1" dirty="0" smtClean="0"/>
              <a:t>clear cell carcinoma </a:t>
            </a:r>
            <a:r>
              <a:rPr lang="en-US" sz="2000" dirty="0" smtClean="0"/>
              <a:t>composed of cells with </a:t>
            </a:r>
            <a:r>
              <a:rPr lang="en-US" sz="2000" b="1" dirty="0" smtClean="0"/>
              <a:t>clear</a:t>
            </a:r>
            <a:r>
              <a:rPr lang="en-US" sz="2000" dirty="0" smtClean="0"/>
              <a:t> or </a:t>
            </a:r>
            <a:r>
              <a:rPr lang="en-US" sz="2000" b="1" dirty="0" smtClean="0"/>
              <a:t>foamy</a:t>
            </a:r>
            <a:r>
              <a:rPr lang="en-US" sz="2000" dirty="0" smtClean="0"/>
              <a:t> cytoplasm without </a:t>
            </a:r>
            <a:r>
              <a:rPr lang="en-US" sz="2000" dirty="0" err="1" smtClean="0"/>
              <a:t>mucin</a:t>
            </a:r>
            <a:r>
              <a:rPr lang="en-US" sz="2000" dirty="0" smtClean="0"/>
              <a:t>.</a:t>
            </a:r>
          </a:p>
          <a:p>
            <a:pPr marL="342900" indent="-342900" algn="just">
              <a:buFont typeface="Arial" pitchFamily="34" charset="0"/>
              <a:buChar char="•"/>
            </a:pPr>
            <a:endParaRPr lang="en-US" sz="2000" b="1" dirty="0" smtClean="0"/>
          </a:p>
          <a:p>
            <a:pPr marL="457200" indent="-457200" algn="just">
              <a:buFont typeface="+mj-lt"/>
              <a:buAutoNum type="arabicPeriod" startAt="5"/>
            </a:pPr>
            <a:r>
              <a:rPr lang="en-US" sz="2000" b="1" dirty="0" err="1" smtClean="0"/>
              <a:t>Adenosquamous</a:t>
            </a:r>
            <a:r>
              <a:rPr lang="en-US" sz="2000" b="1" dirty="0" smtClean="0"/>
              <a:t> carcinoma: </a:t>
            </a:r>
          </a:p>
          <a:p>
            <a:pPr marL="457200" indent="-457200" algn="just">
              <a:buFont typeface="Arial" pitchFamily="34" charset="0"/>
              <a:buChar char="•"/>
            </a:pPr>
            <a:r>
              <a:rPr lang="en-US" sz="2000" dirty="0" smtClean="0"/>
              <a:t>These are a small proportion of </a:t>
            </a:r>
            <a:r>
              <a:rPr lang="en-US" sz="2000" b="1" dirty="0" smtClean="0"/>
              <a:t>peripheral scar carcinomas </a:t>
            </a:r>
            <a:r>
              <a:rPr lang="en-US" sz="2000" dirty="0" smtClean="0"/>
              <a:t>having clear evidence of both </a:t>
            </a:r>
            <a:r>
              <a:rPr lang="en-US" sz="2000" b="1" dirty="0" err="1" smtClean="0"/>
              <a:t>keratinisation</a:t>
            </a:r>
            <a:r>
              <a:rPr lang="en-US" sz="2000" dirty="0" smtClean="0"/>
              <a:t> and </a:t>
            </a:r>
            <a:r>
              <a:rPr lang="en-US" sz="2000" b="1" dirty="0" smtClean="0"/>
              <a:t>glandular</a:t>
            </a:r>
            <a:r>
              <a:rPr lang="en-US" sz="2000" dirty="0" smtClean="0"/>
              <a:t> differentiation.</a:t>
            </a:r>
            <a:endParaRPr lang="en-US" sz="2000" dirty="0"/>
          </a:p>
        </p:txBody>
      </p:sp>
      <p:sp>
        <p:nvSpPr>
          <p:cNvPr id="3" name="Rectangle 2"/>
          <p:cNvSpPr/>
          <p:nvPr/>
        </p:nvSpPr>
        <p:spPr>
          <a:xfrm>
            <a:off x="0" y="5004137"/>
            <a:ext cx="9144000" cy="1015663"/>
          </a:xfrm>
          <a:prstGeom prst="rect">
            <a:avLst/>
          </a:prstGeom>
        </p:spPr>
        <p:txBody>
          <a:bodyPr wrap="square">
            <a:spAutoFit/>
          </a:bodyPr>
          <a:lstStyle/>
          <a:p>
            <a:r>
              <a:rPr lang="en-US" sz="2000" b="1" dirty="0" smtClean="0"/>
              <a:t>SPREAD:</a:t>
            </a:r>
          </a:p>
          <a:p>
            <a:pPr marL="457200" indent="-457200" algn="just">
              <a:buFont typeface="Arial" pitchFamily="34" charset="0"/>
              <a:buChar char="•"/>
            </a:pPr>
            <a:r>
              <a:rPr lang="en-US" sz="2000" dirty="0" err="1" smtClean="0"/>
              <a:t>Bronchogenic</a:t>
            </a:r>
            <a:r>
              <a:rPr lang="en-US" sz="2000" dirty="0" smtClean="0"/>
              <a:t> carcinoma can invade the adjoining structures </a:t>
            </a:r>
            <a:r>
              <a:rPr lang="en-US" sz="2000" b="1" dirty="0" smtClean="0"/>
              <a:t>directly</a:t>
            </a:r>
            <a:r>
              <a:rPr lang="en-US" sz="2000" dirty="0" smtClean="0"/>
              <a:t>, or may spread by </a:t>
            </a:r>
            <a:r>
              <a:rPr lang="en-US" sz="2000" b="1" dirty="0" smtClean="0"/>
              <a:t>lymphatic</a:t>
            </a:r>
            <a:r>
              <a:rPr lang="en-US" sz="2000" dirty="0" smtClean="0"/>
              <a:t> and </a:t>
            </a:r>
            <a:r>
              <a:rPr lang="en-US" sz="2000" b="1" dirty="0" smtClean="0"/>
              <a:t>haematogenous</a:t>
            </a:r>
            <a:r>
              <a:rPr lang="en-US" sz="2000" dirty="0" smtClean="0"/>
              <a:t> routes.</a:t>
            </a:r>
            <a:endParaRPr lang="en-US" sz="2000" dirty="0"/>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عنوان 1"/>
          <p:cNvSpPr>
            <a:spLocks noGrp="1"/>
          </p:cNvSpPr>
          <p:nvPr>
            <p:ph type="title"/>
          </p:nvPr>
        </p:nvSpPr>
        <p:spPr/>
        <p:txBody>
          <a:bodyPr/>
          <a:lstStyle/>
          <a:p>
            <a:r>
              <a:rPr lang="en-US" b="1" u="sng" dirty="0" smtClean="0">
                <a:solidFill>
                  <a:srgbClr val="C00000"/>
                </a:solidFill>
                <a:cs typeface="Traditional Arabic" pitchFamily="2" charset="-78"/>
              </a:rPr>
              <a:t>Pharyngitis</a:t>
            </a:r>
            <a:endParaRPr lang="ar-SA" u="sng" dirty="0" smtClean="0"/>
          </a:p>
        </p:txBody>
      </p:sp>
      <p:pic>
        <p:nvPicPr>
          <p:cNvPr id="11267" name="Picture 11"/>
          <p:cNvPicPr>
            <a:picLocks noChangeAspect="1" noChangeArrowheads="1"/>
          </p:cNvPicPr>
          <p:nvPr/>
        </p:nvPicPr>
        <p:blipFill>
          <a:blip r:embed="rId2" cstate="print"/>
          <a:srcRect/>
          <a:stretch>
            <a:fillRect/>
          </a:stretch>
        </p:blipFill>
        <p:spPr bwMode="auto">
          <a:xfrm>
            <a:off x="1643063" y="2143125"/>
            <a:ext cx="6643687" cy="3876675"/>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6555641"/>
          </a:xfrm>
          <a:prstGeom prst="rect">
            <a:avLst/>
          </a:prstGeom>
        </p:spPr>
        <p:txBody>
          <a:bodyPr wrap="square">
            <a:spAutoFit/>
          </a:bodyPr>
          <a:lstStyle/>
          <a:p>
            <a:pPr algn="just"/>
            <a:r>
              <a:rPr lang="en-US" sz="2000" b="1" dirty="0" smtClean="0"/>
              <a:t>CLINICAL FEATURES</a:t>
            </a:r>
          </a:p>
          <a:p>
            <a:pPr marL="342900" indent="-342900" algn="just">
              <a:buAutoNum type="arabicPeriod"/>
            </a:pPr>
            <a:r>
              <a:rPr lang="en-US" sz="2000" b="1" dirty="0" smtClean="0"/>
              <a:t>Local symptoms: </a:t>
            </a:r>
            <a:r>
              <a:rPr lang="en-US" sz="2000" dirty="0" smtClean="0"/>
              <a:t>Most common local complaints are </a:t>
            </a:r>
            <a:r>
              <a:rPr lang="en-US" sz="2000" b="1" dirty="0" smtClean="0"/>
              <a:t>cough</a:t>
            </a:r>
            <a:r>
              <a:rPr lang="en-US" sz="2000" dirty="0" smtClean="0"/>
              <a:t>, </a:t>
            </a:r>
            <a:r>
              <a:rPr lang="en-US" sz="2000" b="1" dirty="0" smtClean="0"/>
              <a:t>chest pain</a:t>
            </a:r>
            <a:r>
              <a:rPr lang="en-US" sz="2000" dirty="0" smtClean="0"/>
              <a:t>, </a:t>
            </a:r>
            <a:r>
              <a:rPr lang="en-US" sz="2000" b="1" dirty="0" smtClean="0"/>
              <a:t>dyspnea</a:t>
            </a:r>
            <a:r>
              <a:rPr lang="en-US" sz="2000" dirty="0" smtClean="0"/>
              <a:t> and </a:t>
            </a:r>
            <a:r>
              <a:rPr lang="en-US" sz="2000" b="1" dirty="0" err="1" smtClean="0"/>
              <a:t>haemoptysis</a:t>
            </a:r>
            <a:r>
              <a:rPr lang="en-US" sz="2000" dirty="0" smtClean="0"/>
              <a:t>. </a:t>
            </a:r>
          </a:p>
          <a:p>
            <a:pPr marL="342900" indent="-342900" algn="just">
              <a:buAutoNum type="arabicPeriod"/>
            </a:pPr>
            <a:endParaRPr lang="en-US" sz="2000" dirty="0" smtClean="0"/>
          </a:p>
          <a:p>
            <a:pPr marL="342900" indent="-342900" algn="just">
              <a:buAutoNum type="arabicPeriod"/>
            </a:pPr>
            <a:r>
              <a:rPr lang="en-US" sz="2000" b="1" dirty="0" smtClean="0"/>
              <a:t>Bronchial obstructive symptoms: </a:t>
            </a:r>
            <a:r>
              <a:rPr lang="en-US" sz="2000" dirty="0" smtClean="0"/>
              <a:t>Occlusion of a bronchus may result in </a:t>
            </a:r>
            <a:r>
              <a:rPr lang="en-US" sz="2000" b="1" dirty="0" smtClean="0"/>
              <a:t>bronchopneumonia</a:t>
            </a:r>
            <a:r>
              <a:rPr lang="en-US" sz="2000" dirty="0" smtClean="0"/>
              <a:t>, </a:t>
            </a:r>
            <a:r>
              <a:rPr lang="en-US" sz="2000" b="1" dirty="0" smtClean="0"/>
              <a:t>lung abscess </a:t>
            </a:r>
            <a:r>
              <a:rPr lang="en-US" sz="2000" dirty="0" smtClean="0"/>
              <a:t>and </a:t>
            </a:r>
            <a:r>
              <a:rPr lang="en-US" sz="2000" b="1" dirty="0" err="1" smtClean="0"/>
              <a:t>bronchiectasis</a:t>
            </a:r>
            <a:r>
              <a:rPr lang="en-US" sz="2000" dirty="0" smtClean="0"/>
              <a:t> in the lung tissue distal to the site of obstruction and cause their attendant symptoms like </a:t>
            </a:r>
            <a:r>
              <a:rPr lang="en-US" sz="2000" b="1" dirty="0" smtClean="0"/>
              <a:t>fever, productive cough, pleural effusion </a:t>
            </a:r>
            <a:r>
              <a:rPr lang="en-US" sz="2000" dirty="0" smtClean="0"/>
              <a:t>and</a:t>
            </a:r>
            <a:r>
              <a:rPr lang="en-US" sz="2000" b="1" dirty="0" smtClean="0"/>
              <a:t> weight loss</a:t>
            </a:r>
            <a:r>
              <a:rPr lang="en-US" sz="2000" dirty="0" smtClean="0"/>
              <a:t>.</a:t>
            </a:r>
          </a:p>
          <a:p>
            <a:pPr marL="342900" indent="-342900" algn="just">
              <a:buAutoNum type="arabicPeriod"/>
            </a:pPr>
            <a:endParaRPr lang="en-US" sz="2000" b="1" dirty="0" smtClean="0"/>
          </a:p>
          <a:p>
            <a:pPr marL="342900" indent="-342900" algn="just">
              <a:buAutoNum type="arabicPeriod"/>
            </a:pPr>
            <a:r>
              <a:rPr lang="en-US" sz="2000" b="1" dirty="0" smtClean="0"/>
              <a:t>Symptoms due to metastases: </a:t>
            </a:r>
            <a:r>
              <a:rPr lang="en-US" sz="2000" dirty="0" smtClean="0"/>
              <a:t>Distant spread may produce varying features and sometimes these are the first manifestation of lung cancer. These include: </a:t>
            </a:r>
            <a:r>
              <a:rPr lang="en-US" sz="2000" b="1" dirty="0" smtClean="0"/>
              <a:t>superior vena </a:t>
            </a:r>
            <a:r>
              <a:rPr lang="en-US" sz="2000" b="1" dirty="0" err="1" smtClean="0"/>
              <a:t>caval</a:t>
            </a:r>
            <a:r>
              <a:rPr lang="en-US" sz="2000" b="1" dirty="0" smtClean="0"/>
              <a:t> syndrome, painful bony lesions, paralysis of recurrent nerve </a:t>
            </a:r>
            <a:r>
              <a:rPr lang="en-US" sz="2000" dirty="0" smtClean="0"/>
              <a:t>and other neurologic manifestations resulting from brain metastases.</a:t>
            </a:r>
          </a:p>
          <a:p>
            <a:pPr marL="342900" indent="-342900" algn="just">
              <a:buAutoNum type="arabicPeriod"/>
            </a:pPr>
            <a:endParaRPr lang="en-US" sz="2000" b="1" dirty="0" smtClean="0"/>
          </a:p>
          <a:p>
            <a:pPr marL="342900" indent="-342900" algn="just">
              <a:buAutoNum type="arabicPeriod"/>
            </a:pPr>
            <a:r>
              <a:rPr lang="en-US" sz="2000" b="1" dirty="0" err="1" smtClean="0"/>
              <a:t>Paraneoplastic</a:t>
            </a:r>
            <a:r>
              <a:rPr lang="en-US" sz="2000" b="1" dirty="0" smtClean="0"/>
              <a:t> syndromes: </a:t>
            </a:r>
            <a:r>
              <a:rPr lang="en-US" sz="2000" dirty="0" err="1" smtClean="0"/>
              <a:t>Paraneoplastic</a:t>
            </a:r>
            <a:r>
              <a:rPr lang="en-US" sz="2000" dirty="0" smtClean="0"/>
              <a:t> syndromes (PNS) are a group of conditions developing in patients with advanced cancer. E.g., </a:t>
            </a:r>
            <a:r>
              <a:rPr lang="en-US" sz="2000" b="1" dirty="0" smtClean="0"/>
              <a:t>Endocrine syndrome, neuromuscular syndromes, osseous, joint and soft tissue, haematologic syndromes, gastrointestinal syndromes, renal syndromes</a:t>
            </a:r>
            <a:r>
              <a:rPr lang="en-US" sz="2000" dirty="0" smtClean="0"/>
              <a:t>, etc.</a:t>
            </a:r>
          </a:p>
          <a:p>
            <a:pPr marL="342900" indent="-342900" algn="just"/>
            <a:endParaRPr lang="en-US" sz="2000" dirty="0" smtClean="0"/>
          </a:p>
          <a:p>
            <a:pPr marL="342900" indent="-342900" algn="just">
              <a:buFont typeface="Wingdings" pitchFamily="2" charset="2"/>
              <a:buChar char="Ø"/>
            </a:pPr>
            <a:r>
              <a:rPr lang="en-US" sz="2000" dirty="0" smtClean="0"/>
              <a:t>Diagnostic aids include </a:t>
            </a:r>
            <a:r>
              <a:rPr lang="en-US" sz="2000" i="1" dirty="0" smtClean="0"/>
              <a:t>radiologic examination and CT scan of the chest, </a:t>
            </a:r>
            <a:r>
              <a:rPr lang="en-US" sz="2000" i="1" dirty="0" err="1" smtClean="0"/>
              <a:t>cytologic</a:t>
            </a:r>
            <a:r>
              <a:rPr lang="en-US" sz="2000" i="1" dirty="0" smtClean="0"/>
              <a:t> examination of the sputum, bronchial washings and </a:t>
            </a:r>
            <a:r>
              <a:rPr lang="en-US" sz="2000" i="1" dirty="0" err="1" smtClean="0"/>
              <a:t>bronchioalveolar</a:t>
            </a:r>
            <a:r>
              <a:rPr lang="en-US" sz="2000" i="1" dirty="0" smtClean="0"/>
              <a:t> </a:t>
            </a:r>
            <a:r>
              <a:rPr lang="en-US" sz="2000" i="1" dirty="0" err="1" smtClean="0"/>
              <a:t>lavage</a:t>
            </a:r>
            <a:r>
              <a:rPr lang="en-US" sz="2000" i="1" dirty="0" smtClean="0"/>
              <a:t>.</a:t>
            </a:r>
          </a:p>
        </p:txBody>
      </p:sp>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5139869"/>
          </a:xfrm>
          <a:prstGeom prst="rect">
            <a:avLst/>
          </a:prstGeom>
        </p:spPr>
        <p:txBody>
          <a:bodyPr wrap="square">
            <a:spAutoFit/>
          </a:bodyPr>
          <a:lstStyle/>
          <a:p>
            <a:pPr algn="just"/>
            <a:r>
              <a:rPr lang="en-US" sz="2400" b="1" u="sng" dirty="0" smtClean="0"/>
              <a:t>TUMOURS OF PLEURA</a:t>
            </a:r>
          </a:p>
          <a:p>
            <a:pPr algn="just"/>
            <a:endParaRPr lang="en-US" sz="2400" b="1" u="sng" dirty="0" smtClean="0"/>
          </a:p>
          <a:p>
            <a:pPr algn="just"/>
            <a:r>
              <a:rPr lang="en-US" sz="2000" dirty="0" smtClean="0"/>
              <a:t>Pleural tumours may be primary or secondary. The only important primary tumour of pleura is </a:t>
            </a:r>
            <a:r>
              <a:rPr lang="en-US" sz="2000" b="1" dirty="0" err="1" smtClean="0"/>
              <a:t>mesothelioma</a:t>
            </a:r>
            <a:r>
              <a:rPr lang="en-US" sz="2000" dirty="0" smtClean="0"/>
              <a:t>.</a:t>
            </a:r>
          </a:p>
          <a:p>
            <a:pPr algn="just"/>
            <a:endParaRPr lang="en-US" sz="2000" dirty="0" smtClean="0"/>
          </a:p>
          <a:p>
            <a:pPr algn="just"/>
            <a:endParaRPr lang="en-US" sz="2000" dirty="0" smtClean="0"/>
          </a:p>
          <a:p>
            <a:pPr algn="just"/>
            <a:r>
              <a:rPr lang="en-US" sz="2000" b="1" dirty="0" smtClean="0"/>
              <a:t>MESOTHELIOMA</a:t>
            </a:r>
          </a:p>
          <a:p>
            <a:pPr marL="457200" indent="-457200" algn="just">
              <a:buFont typeface="Arial" pitchFamily="34" charset="0"/>
              <a:buChar char="•"/>
            </a:pPr>
            <a:r>
              <a:rPr lang="en-US" sz="2000" dirty="0" err="1" smtClean="0"/>
              <a:t>Mesothelioma</a:t>
            </a:r>
            <a:r>
              <a:rPr lang="en-US" sz="2000" dirty="0" smtClean="0"/>
              <a:t> is an uncommon tumour arising from </a:t>
            </a:r>
            <a:r>
              <a:rPr lang="en-US" sz="2000" b="1" dirty="0" err="1" smtClean="0"/>
              <a:t>mesothelial</a:t>
            </a:r>
            <a:r>
              <a:rPr lang="en-US" sz="2000" b="1" dirty="0" smtClean="0"/>
              <a:t> lining of serous cavities</a:t>
            </a:r>
            <a:r>
              <a:rPr lang="en-US" sz="2000" dirty="0" smtClean="0"/>
              <a:t>, most often in </a:t>
            </a:r>
            <a:r>
              <a:rPr lang="en-US" sz="2000" b="1" dirty="0" smtClean="0"/>
              <a:t>pleural cavity</a:t>
            </a:r>
            <a:r>
              <a:rPr lang="en-US" sz="2000" dirty="0" smtClean="0"/>
              <a:t>, and rarely in peritoneal cavity and pericardial sac.</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err="1" smtClean="0"/>
              <a:t>Mesotheliomas</a:t>
            </a:r>
            <a:r>
              <a:rPr lang="en-US" sz="2000" dirty="0" smtClean="0"/>
              <a:t> are of 2 types—</a:t>
            </a:r>
            <a:r>
              <a:rPr lang="en-US" sz="2000" i="1" dirty="0" smtClean="0"/>
              <a:t>benign (solitary) </a:t>
            </a:r>
            <a:r>
              <a:rPr lang="en-US" sz="2000" dirty="0" smtClean="0"/>
              <a:t>and</a:t>
            </a:r>
            <a:r>
              <a:rPr lang="en-US" sz="2000" i="1" dirty="0" smtClean="0"/>
              <a:t> malignant(diffuse).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biologic behaviour of pleural </a:t>
            </a:r>
            <a:r>
              <a:rPr lang="en-US" sz="2000" dirty="0" err="1" smtClean="0"/>
              <a:t>mesotheliomas</a:t>
            </a:r>
            <a:r>
              <a:rPr lang="en-US" sz="2000" dirty="0" smtClean="0"/>
              <a:t> is usually predicted by their gross appearance—those forming </a:t>
            </a:r>
            <a:r>
              <a:rPr lang="en-US" sz="2000" b="1" dirty="0" smtClean="0"/>
              <a:t>solitary</a:t>
            </a:r>
            <a:r>
              <a:rPr lang="en-US" sz="2000" dirty="0" smtClean="0"/>
              <a:t>, </a:t>
            </a:r>
            <a:r>
              <a:rPr lang="en-US" sz="2000" b="1" dirty="0" smtClean="0"/>
              <a:t>discrete masses </a:t>
            </a:r>
            <a:r>
              <a:rPr lang="en-US" sz="2000" dirty="0" smtClean="0"/>
              <a:t>are generally </a:t>
            </a:r>
            <a:r>
              <a:rPr lang="en-US" sz="2000" b="1" dirty="0" smtClean="0"/>
              <a:t>benign</a:t>
            </a:r>
            <a:r>
              <a:rPr lang="en-US" sz="2000" dirty="0" smtClean="0"/>
              <a:t>, whereas those which </a:t>
            </a:r>
            <a:r>
              <a:rPr lang="en-US" sz="2000" b="1" dirty="0" smtClean="0"/>
              <a:t>grow</a:t>
            </a:r>
            <a:r>
              <a:rPr lang="en-US" sz="2000" dirty="0" smtClean="0"/>
              <a:t> </a:t>
            </a:r>
            <a:r>
              <a:rPr lang="en-US" sz="2000" b="1" dirty="0" smtClean="0"/>
              <a:t>diffusely</a:t>
            </a:r>
            <a:r>
              <a:rPr lang="en-US" sz="2000" dirty="0" smtClean="0"/>
              <a:t> are usually </a:t>
            </a:r>
            <a:r>
              <a:rPr lang="en-US" sz="2000" b="1" dirty="0" smtClean="0"/>
              <a:t>malignant </a:t>
            </a:r>
            <a:endParaRPr lang="en-US" sz="2000" b="1" dirty="0"/>
          </a:p>
        </p:txBody>
      </p:sp>
    </p:spTree>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9844"/>
            <a:ext cx="9144000" cy="2554545"/>
          </a:xfrm>
          <a:prstGeom prst="rect">
            <a:avLst/>
          </a:prstGeom>
        </p:spPr>
        <p:txBody>
          <a:bodyPr wrap="square">
            <a:spAutoFit/>
          </a:bodyPr>
          <a:lstStyle/>
          <a:p>
            <a:pPr algn="just"/>
            <a:r>
              <a:rPr lang="en-US" sz="2000" b="1" dirty="0" smtClean="0"/>
              <a:t>Benign (Solitary) </a:t>
            </a:r>
            <a:r>
              <a:rPr lang="en-US" sz="2000" b="1" dirty="0" err="1" smtClean="0"/>
              <a:t>Mesothelioma</a:t>
            </a:r>
            <a:r>
              <a:rPr lang="en-US" sz="2000" b="1" dirty="0" smtClean="0"/>
              <a:t>:</a:t>
            </a:r>
          </a:p>
          <a:p>
            <a:pPr algn="just"/>
            <a:r>
              <a:rPr lang="en-US" sz="2000" dirty="0" smtClean="0"/>
              <a:t>Benign or solitary </a:t>
            </a:r>
            <a:r>
              <a:rPr lang="en-US" sz="2000" dirty="0" err="1" smtClean="0"/>
              <a:t>mesothelioma</a:t>
            </a:r>
            <a:r>
              <a:rPr lang="en-US" sz="2000" dirty="0" smtClean="0"/>
              <a:t> is also called as </a:t>
            </a:r>
            <a:r>
              <a:rPr lang="en-US" sz="2000" b="1" dirty="0" smtClean="0"/>
              <a:t>pleural </a:t>
            </a:r>
            <a:r>
              <a:rPr lang="en-US" sz="2000" b="1" dirty="0" err="1" smtClean="0"/>
              <a:t>fibroma</a:t>
            </a:r>
            <a:r>
              <a:rPr lang="en-US" sz="2000" dirty="0" smtClean="0"/>
              <a:t>.</a:t>
            </a:r>
          </a:p>
          <a:p>
            <a:pPr algn="just"/>
            <a:endParaRPr lang="en-US" sz="2000" dirty="0" smtClean="0"/>
          </a:p>
          <a:p>
            <a:pPr marL="457200" indent="-457200" algn="just">
              <a:buFont typeface="Arial" pitchFamily="34" charset="0"/>
              <a:buChar char="•"/>
            </a:pPr>
            <a:r>
              <a:rPr lang="en-US" sz="2000" b="1" dirty="0" smtClean="0"/>
              <a:t>Grossly, </a:t>
            </a:r>
            <a:r>
              <a:rPr lang="en-US" sz="2000" dirty="0" smtClean="0"/>
              <a:t>it consists of a </a:t>
            </a:r>
            <a:r>
              <a:rPr lang="en-US" sz="2000" b="1" dirty="0" smtClean="0"/>
              <a:t>solitary</a:t>
            </a:r>
            <a:r>
              <a:rPr lang="en-US" sz="2000" dirty="0" smtClean="0"/>
              <a:t>, </a:t>
            </a:r>
            <a:r>
              <a:rPr lang="en-US" sz="2000" b="1" dirty="0" smtClean="0"/>
              <a:t>circumscribed</a:t>
            </a:r>
            <a:r>
              <a:rPr lang="en-US" sz="2000" dirty="0" smtClean="0"/>
              <a:t>, </a:t>
            </a:r>
            <a:r>
              <a:rPr lang="en-US" sz="2000" b="1" dirty="0" smtClean="0"/>
              <a:t>small</a:t>
            </a:r>
            <a:r>
              <a:rPr lang="en-US" sz="2000" dirty="0" smtClean="0"/>
              <a:t>, </a:t>
            </a:r>
            <a:r>
              <a:rPr lang="en-US" sz="2000" b="1" dirty="0" smtClean="0"/>
              <a:t>firm mass</a:t>
            </a:r>
            <a:r>
              <a:rPr lang="en-US" sz="2000" dirty="0" smtClean="0"/>
              <a:t>, generally </a:t>
            </a:r>
            <a:r>
              <a:rPr lang="en-US" sz="2000" b="1" dirty="0" smtClean="0"/>
              <a:t>less</a:t>
            </a:r>
            <a:r>
              <a:rPr lang="en-US" sz="2000" dirty="0" smtClean="0"/>
              <a:t> </a:t>
            </a:r>
            <a:r>
              <a:rPr lang="en-US" sz="2000" b="1" dirty="0" smtClean="0"/>
              <a:t>than 3 cm </a:t>
            </a:r>
            <a:r>
              <a:rPr lang="en-US" sz="2000" dirty="0" smtClean="0"/>
              <a:t>in diameter. Cut surface shows </a:t>
            </a:r>
            <a:r>
              <a:rPr lang="en-US" sz="2000" b="1" dirty="0" smtClean="0"/>
              <a:t>whorls</a:t>
            </a:r>
            <a:r>
              <a:rPr lang="en-US" sz="2000" dirty="0" smtClean="0"/>
              <a:t> </a:t>
            </a:r>
            <a:r>
              <a:rPr lang="en-US" sz="2000" b="1" dirty="0" smtClean="0"/>
              <a:t>of dense fibrous tissue</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Microscopically, </a:t>
            </a:r>
            <a:r>
              <a:rPr lang="en-US" sz="2000" dirty="0" smtClean="0"/>
              <a:t>the tumour is predominantly composed of </a:t>
            </a:r>
            <a:r>
              <a:rPr lang="en-US" sz="2000" b="1" dirty="0" smtClean="0"/>
              <a:t>whorls of collagen</a:t>
            </a:r>
            <a:r>
              <a:rPr lang="en-US" sz="2000" dirty="0" smtClean="0"/>
              <a:t> </a:t>
            </a:r>
            <a:r>
              <a:rPr lang="en-US" sz="2000" b="1" dirty="0" smtClean="0"/>
              <a:t>fibres</a:t>
            </a:r>
            <a:r>
              <a:rPr lang="en-US" sz="2000" dirty="0" smtClean="0"/>
              <a:t> and </a:t>
            </a:r>
            <a:r>
              <a:rPr lang="en-US" sz="2000" b="1" dirty="0" err="1" smtClean="0"/>
              <a:t>reticulin</a:t>
            </a:r>
            <a:r>
              <a:rPr lang="en-US" sz="2000" dirty="0" smtClean="0"/>
              <a:t> with scatter </a:t>
            </a:r>
            <a:r>
              <a:rPr lang="en-US" sz="2000" b="1" dirty="0" smtClean="0"/>
              <a:t>fibroblasts</a:t>
            </a:r>
            <a:r>
              <a:rPr lang="en-US" sz="2000" dirty="0" smtClean="0"/>
              <a:t>.</a:t>
            </a:r>
            <a:endParaRPr lang="en-US" sz="2000" dirty="0"/>
          </a:p>
        </p:txBody>
      </p:sp>
    </p:spTree>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16101"/>
            <a:ext cx="9144000" cy="3170099"/>
          </a:xfrm>
          <a:prstGeom prst="rect">
            <a:avLst/>
          </a:prstGeom>
        </p:spPr>
        <p:txBody>
          <a:bodyPr wrap="square">
            <a:spAutoFit/>
          </a:bodyPr>
          <a:lstStyle/>
          <a:p>
            <a:pPr algn="just"/>
            <a:r>
              <a:rPr lang="en-US" sz="2000" b="1" dirty="0" smtClean="0"/>
              <a:t>Malignant (Diffuse) </a:t>
            </a:r>
            <a:r>
              <a:rPr lang="en-US" sz="2000" b="1" dirty="0" err="1" smtClean="0"/>
              <a:t>Mesothelioma</a:t>
            </a:r>
            <a:r>
              <a:rPr lang="en-US" sz="2000" b="1" dirty="0" smtClean="0"/>
              <a:t>:</a:t>
            </a:r>
          </a:p>
          <a:p>
            <a:pPr marL="457200" indent="-457200" algn="just">
              <a:buFont typeface="Arial" pitchFamily="34" charset="0"/>
              <a:buChar char="•"/>
            </a:pPr>
            <a:r>
              <a:rPr lang="en-US" sz="2000" dirty="0" smtClean="0"/>
              <a:t>Rare but highly malignant tumour associated with high mortality.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Mostly due to exposure to </a:t>
            </a:r>
            <a:r>
              <a:rPr lang="en-US" sz="2000" b="1" i="1" dirty="0" smtClean="0"/>
              <a:t>asbestos</a:t>
            </a:r>
            <a:r>
              <a:rPr lang="en-US" sz="2000" i="1" dirty="0" smtClean="0"/>
              <a:t> (particularly </a:t>
            </a:r>
            <a:r>
              <a:rPr lang="en-US" sz="2000" i="1" dirty="0" err="1" smtClean="0"/>
              <a:t>crocidolite</a:t>
            </a:r>
            <a:r>
              <a:rPr lang="en-US" sz="2000" i="1" dirty="0" smtClean="0"/>
              <a:t>), </a:t>
            </a:r>
            <a:r>
              <a:rPr lang="en-US" sz="2000" dirty="0" smtClean="0"/>
              <a:t>a occupational exposure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Asbestos is capable of </a:t>
            </a:r>
            <a:r>
              <a:rPr lang="en-US" sz="2000" b="1" dirty="0" smtClean="0"/>
              <a:t>inducing oncogenic mutation </a:t>
            </a:r>
            <a:r>
              <a:rPr lang="en-US" sz="2000" dirty="0" smtClean="0"/>
              <a:t>in the </a:t>
            </a:r>
            <a:r>
              <a:rPr lang="en-US" sz="2000" dirty="0" err="1" smtClean="0"/>
              <a:t>mesothelium</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Combination of cigarette smoking and asbestos </a:t>
            </a:r>
            <a:r>
              <a:rPr lang="en-US" sz="2000" dirty="0" smtClean="0"/>
              <a:t>exposure greatly increases risk to develop </a:t>
            </a:r>
            <a:r>
              <a:rPr lang="en-US" sz="2000" dirty="0" err="1" smtClean="0"/>
              <a:t>bronchogenic</a:t>
            </a:r>
            <a:r>
              <a:rPr lang="en-US" sz="2000" dirty="0" smtClean="0"/>
              <a:t> carcinoma.</a:t>
            </a:r>
            <a:endParaRPr lang="en-US" sz="2000" dirty="0"/>
          </a:p>
        </p:txBody>
      </p:sp>
      <p:sp>
        <p:nvSpPr>
          <p:cNvPr id="3" name="Rectangle 2"/>
          <p:cNvSpPr/>
          <p:nvPr/>
        </p:nvSpPr>
        <p:spPr>
          <a:xfrm>
            <a:off x="0" y="4390072"/>
            <a:ext cx="9144000" cy="707886"/>
          </a:xfrm>
          <a:prstGeom prst="rect">
            <a:avLst/>
          </a:prstGeom>
        </p:spPr>
        <p:txBody>
          <a:bodyPr wrap="square">
            <a:spAutoFit/>
          </a:bodyPr>
          <a:lstStyle/>
          <a:p>
            <a:pPr algn="just"/>
            <a:r>
              <a:rPr lang="en-US" sz="2000" b="1" dirty="0" smtClean="0"/>
              <a:t>Grossly, </a:t>
            </a:r>
            <a:r>
              <a:rPr lang="en-US" sz="2000" dirty="0" smtClean="0"/>
              <a:t>the</a:t>
            </a:r>
            <a:r>
              <a:rPr lang="en-US" sz="2000" b="1" i="1" dirty="0" smtClean="0"/>
              <a:t> </a:t>
            </a:r>
            <a:r>
              <a:rPr lang="en-US" sz="2000" dirty="0" smtClean="0"/>
              <a:t>tumour is characteristically </a:t>
            </a:r>
            <a:r>
              <a:rPr lang="en-US" sz="2000" b="1" dirty="0" smtClean="0"/>
              <a:t>diffuse</a:t>
            </a:r>
            <a:r>
              <a:rPr lang="en-US" sz="2000" dirty="0" smtClean="0"/>
              <a:t>, forming a </a:t>
            </a:r>
            <a:r>
              <a:rPr lang="en-US" sz="2000" b="1" dirty="0" smtClean="0"/>
              <a:t>thick, white, fleshy coating </a:t>
            </a:r>
            <a:r>
              <a:rPr lang="en-US" sz="2000" dirty="0" smtClean="0"/>
              <a:t>over the parietal and visceral surfaces</a:t>
            </a:r>
            <a:endParaRPr lang="en-US" sz="2000" dirty="0"/>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466975" y="152400"/>
            <a:ext cx="4210050" cy="4695825"/>
          </a:xfrm>
          <a:prstGeom prst="rect">
            <a:avLst/>
          </a:prstGeom>
          <a:noFill/>
          <a:ln w="9525">
            <a:noFill/>
            <a:miter lim="800000"/>
            <a:headEnd/>
            <a:tailEnd/>
          </a:ln>
          <a:effectLst/>
        </p:spPr>
      </p:pic>
      <p:sp>
        <p:nvSpPr>
          <p:cNvPr id="3" name="Rectangle 2"/>
          <p:cNvSpPr/>
          <p:nvPr/>
        </p:nvSpPr>
        <p:spPr>
          <a:xfrm>
            <a:off x="0" y="5464314"/>
            <a:ext cx="9144000" cy="707886"/>
          </a:xfrm>
          <a:prstGeom prst="rect">
            <a:avLst/>
          </a:prstGeom>
        </p:spPr>
        <p:txBody>
          <a:bodyPr wrap="square">
            <a:spAutoFit/>
          </a:bodyPr>
          <a:lstStyle/>
          <a:p>
            <a:pPr algn="just"/>
            <a:r>
              <a:rPr lang="fr-FR" sz="2000" b="1" dirty="0" err="1" smtClean="0"/>
              <a:t>Fig</a:t>
            </a:r>
            <a:r>
              <a:rPr lang="fr-FR" sz="2000" b="1" dirty="0" smtClean="0"/>
              <a:t>: </a:t>
            </a:r>
            <a:r>
              <a:rPr lang="fr-FR" sz="2000" dirty="0" smtClean="0"/>
              <a:t>Malignant (diffuse) </a:t>
            </a:r>
            <a:r>
              <a:rPr lang="fr-FR" sz="2000" dirty="0" err="1" smtClean="0"/>
              <a:t>mesothelioma</a:t>
            </a:r>
            <a:r>
              <a:rPr lang="fr-FR" sz="2000" dirty="0" smtClean="0"/>
              <a:t>, </a:t>
            </a:r>
            <a:r>
              <a:rPr lang="fr-FR" sz="2000" dirty="0" err="1" smtClean="0"/>
              <a:t>gross</a:t>
            </a:r>
            <a:r>
              <a:rPr lang="fr-FR" sz="2000" dirty="0" smtClean="0"/>
              <a:t> </a:t>
            </a:r>
            <a:r>
              <a:rPr lang="fr-FR" sz="2000" dirty="0" err="1" smtClean="0"/>
              <a:t>appearance</a:t>
            </a:r>
            <a:r>
              <a:rPr lang="fr-FR" sz="2000" dirty="0" smtClean="0"/>
              <a:t>. </a:t>
            </a:r>
            <a:r>
              <a:rPr lang="en-US" sz="2000" dirty="0" smtClean="0"/>
              <a:t>The tumour is seen to form a thick, white, fleshy coat over the parietal and visceral surfaces.</a:t>
            </a:r>
            <a:endParaRPr lang="en-US" sz="2000" dirty="0"/>
          </a:p>
        </p:txBody>
      </p:sp>
    </p:spTree>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477875"/>
          </a:xfrm>
          <a:prstGeom prst="rect">
            <a:avLst/>
          </a:prstGeom>
        </p:spPr>
        <p:txBody>
          <a:bodyPr wrap="square">
            <a:spAutoFit/>
          </a:bodyPr>
          <a:lstStyle/>
          <a:p>
            <a:pPr algn="just"/>
            <a:r>
              <a:rPr lang="en-US" sz="2000" b="1" i="1" dirty="0" smtClean="0"/>
              <a:t>Microscopically, </a:t>
            </a:r>
          </a:p>
          <a:p>
            <a:pPr algn="just"/>
            <a:r>
              <a:rPr lang="en-US" sz="2000" dirty="0" smtClean="0"/>
              <a:t>Malignant </a:t>
            </a:r>
            <a:r>
              <a:rPr lang="en-US" sz="2000" dirty="0" err="1" smtClean="0"/>
              <a:t>mesothelioma</a:t>
            </a:r>
            <a:r>
              <a:rPr lang="en-US" sz="2000" dirty="0" smtClean="0"/>
              <a:t> may have </a:t>
            </a:r>
            <a:r>
              <a:rPr lang="en-US" sz="2000" b="1" dirty="0" smtClean="0"/>
              <a:t>epithelial</a:t>
            </a:r>
            <a:r>
              <a:rPr lang="en-US" sz="2000" dirty="0" smtClean="0"/>
              <a:t>, </a:t>
            </a:r>
            <a:r>
              <a:rPr lang="en-US" sz="2000" b="1" dirty="0" err="1" smtClean="0"/>
              <a:t>sarcomatoid</a:t>
            </a:r>
            <a:r>
              <a:rPr lang="en-US" sz="2000" dirty="0" smtClean="0"/>
              <a:t> or </a:t>
            </a:r>
            <a:r>
              <a:rPr lang="en-US" sz="2000" b="1" dirty="0" smtClean="0"/>
              <a:t>biphasic patterns</a:t>
            </a:r>
            <a:r>
              <a:rPr lang="en-US" sz="2000" dirty="0" smtClean="0"/>
              <a:t>.</a:t>
            </a:r>
          </a:p>
          <a:p>
            <a:pPr marL="514350" indent="-514350" algn="just">
              <a:buAutoNum type="romanLcParenR"/>
            </a:pPr>
            <a:r>
              <a:rPr lang="en-US" sz="2000" b="1" dirty="0" smtClean="0"/>
              <a:t>Epithelial pattern </a:t>
            </a:r>
            <a:r>
              <a:rPr lang="en-US" sz="2000" dirty="0" smtClean="0"/>
              <a:t>resembles an adenocarcinoma, consisting of tubular and </a:t>
            </a:r>
            <a:r>
              <a:rPr lang="en-US" sz="2000" dirty="0" err="1" smtClean="0"/>
              <a:t>tubulo</a:t>
            </a:r>
            <a:r>
              <a:rPr lang="en-US" sz="2000" dirty="0" smtClean="0"/>
              <a:t>-papillary formations. The tumour cells are usually </a:t>
            </a:r>
            <a:r>
              <a:rPr lang="en-US" sz="2000" b="1" dirty="0" smtClean="0"/>
              <a:t>well-differentiated, </a:t>
            </a:r>
            <a:r>
              <a:rPr lang="en-US" sz="2000" b="1" dirty="0" err="1" smtClean="0"/>
              <a:t>cuboidal</a:t>
            </a:r>
            <a:r>
              <a:rPr lang="en-US" sz="2000" b="1" dirty="0" smtClean="0"/>
              <a:t>, flattened or columnar cells</a:t>
            </a:r>
            <a:r>
              <a:rPr lang="en-US" sz="2000" dirty="0" smtClean="0"/>
              <a:t>.</a:t>
            </a:r>
          </a:p>
          <a:p>
            <a:pPr marL="514350" indent="-514350" algn="just">
              <a:buAutoNum type="romanLcParenR"/>
            </a:pPr>
            <a:r>
              <a:rPr lang="en-US" sz="2000" b="1" dirty="0" err="1" smtClean="0"/>
              <a:t>Sarcomatoid</a:t>
            </a:r>
            <a:r>
              <a:rPr lang="en-US" sz="2000" b="1" dirty="0" smtClean="0"/>
              <a:t> pattern </a:t>
            </a:r>
            <a:r>
              <a:rPr lang="en-US" sz="2000" dirty="0" smtClean="0"/>
              <a:t>consists of </a:t>
            </a:r>
            <a:r>
              <a:rPr lang="en-US" sz="2000" b="1" dirty="0" smtClean="0"/>
              <a:t>spindle cell sarcoma</a:t>
            </a:r>
            <a:r>
              <a:rPr lang="en-US" sz="2000" dirty="0" smtClean="0"/>
              <a:t> resembling </a:t>
            </a:r>
            <a:r>
              <a:rPr lang="en-US" sz="2000" b="1" dirty="0" err="1" smtClean="0"/>
              <a:t>fibrosarcoma</a:t>
            </a:r>
            <a:r>
              <a:rPr lang="en-US" sz="2000" dirty="0" smtClean="0"/>
              <a:t>. The tumour cells are arranged in a </a:t>
            </a:r>
            <a:r>
              <a:rPr lang="en-US" sz="2000" dirty="0" err="1" smtClean="0"/>
              <a:t>storiform</a:t>
            </a:r>
            <a:r>
              <a:rPr lang="en-US" sz="2000" dirty="0" smtClean="0"/>
              <a:t> pattern with abundant </a:t>
            </a:r>
            <a:r>
              <a:rPr lang="en-US" sz="2000" b="1" dirty="0" smtClean="0"/>
              <a:t>collagen</a:t>
            </a:r>
            <a:r>
              <a:rPr lang="en-US" sz="2000" dirty="0" smtClean="0"/>
              <a:t> between them.</a:t>
            </a:r>
          </a:p>
          <a:p>
            <a:pPr marL="514350" indent="-514350" algn="just">
              <a:buAutoNum type="romanLcParenR"/>
            </a:pPr>
            <a:r>
              <a:rPr lang="en-US" sz="2000" b="1" dirty="0" smtClean="0"/>
              <a:t>Biphasic pattern </a:t>
            </a:r>
            <a:r>
              <a:rPr lang="en-US" sz="2000" dirty="0" smtClean="0"/>
              <a:t>shows mixed growth having </a:t>
            </a:r>
            <a:r>
              <a:rPr lang="en-US" sz="2000" b="1" dirty="0" smtClean="0"/>
              <a:t>epithelial as well as </a:t>
            </a:r>
            <a:r>
              <a:rPr lang="en-US" sz="2000" b="1" dirty="0" err="1" smtClean="0"/>
              <a:t>sarcomatoid</a:t>
            </a:r>
            <a:r>
              <a:rPr lang="en-US" sz="2000" b="1" dirty="0" smtClean="0"/>
              <a:t> </a:t>
            </a:r>
            <a:r>
              <a:rPr lang="en-US" sz="2000" dirty="0" smtClean="0"/>
              <a:t>pattern. Usually, there are slit-like or gland-like spaces lined by </a:t>
            </a:r>
            <a:r>
              <a:rPr lang="en-US" sz="2000" dirty="0" err="1" smtClean="0"/>
              <a:t>neoplastic</a:t>
            </a:r>
            <a:r>
              <a:rPr lang="en-US" sz="2000" dirty="0" smtClean="0"/>
              <a:t> </a:t>
            </a:r>
            <a:r>
              <a:rPr lang="en-US" sz="2000" dirty="0" err="1" smtClean="0"/>
              <a:t>mesothelial</a:t>
            </a:r>
            <a:r>
              <a:rPr lang="en-US" sz="2000" dirty="0" smtClean="0"/>
              <a:t> cells separated by proliferating spindle shaped tumour cells.</a:t>
            </a:r>
            <a:endParaRPr lang="en-US" sz="2000" dirty="0"/>
          </a:p>
        </p:txBody>
      </p:sp>
      <p:pic>
        <p:nvPicPr>
          <p:cNvPr id="3" name="Picture 2"/>
          <p:cNvPicPr>
            <a:picLocks noChangeAspect="1" noChangeArrowheads="1"/>
          </p:cNvPicPr>
          <p:nvPr/>
        </p:nvPicPr>
        <p:blipFill>
          <a:blip r:embed="rId2"/>
          <a:srcRect/>
          <a:stretch>
            <a:fillRect/>
          </a:stretch>
        </p:blipFill>
        <p:spPr bwMode="auto">
          <a:xfrm>
            <a:off x="4420237" y="3505200"/>
            <a:ext cx="4495163" cy="3338513"/>
          </a:xfrm>
          <a:prstGeom prst="rect">
            <a:avLst/>
          </a:prstGeom>
          <a:noFill/>
          <a:ln w="9525">
            <a:noFill/>
            <a:miter lim="800000"/>
            <a:headEnd/>
            <a:tailEnd/>
          </a:ln>
          <a:effectLst/>
        </p:spPr>
      </p:pic>
      <p:sp>
        <p:nvSpPr>
          <p:cNvPr id="4" name="Rectangle 3"/>
          <p:cNvSpPr/>
          <p:nvPr/>
        </p:nvSpPr>
        <p:spPr>
          <a:xfrm>
            <a:off x="76200" y="5678269"/>
            <a:ext cx="4267200" cy="707886"/>
          </a:xfrm>
          <a:prstGeom prst="rect">
            <a:avLst/>
          </a:prstGeom>
        </p:spPr>
        <p:txBody>
          <a:bodyPr wrap="square">
            <a:spAutoFit/>
          </a:bodyPr>
          <a:lstStyle/>
          <a:p>
            <a:pPr algn="just"/>
            <a:r>
              <a:rPr lang="en-US" sz="2000" b="1" dirty="0" smtClean="0"/>
              <a:t>Fig: </a:t>
            </a:r>
            <a:r>
              <a:rPr lang="en-US" sz="2000" dirty="0" smtClean="0"/>
              <a:t>Malignant </a:t>
            </a:r>
            <a:r>
              <a:rPr lang="en-US" sz="2000" dirty="0" err="1" smtClean="0"/>
              <a:t>mesothelioma</a:t>
            </a:r>
            <a:r>
              <a:rPr lang="en-US" sz="2000" dirty="0" smtClean="0"/>
              <a:t>, showing biphasic pattern of growth.</a:t>
            </a:r>
            <a:endParaRPr lang="en-US" sz="2000" dirty="0"/>
          </a:p>
        </p:txBody>
      </p:sp>
    </p:spTree>
  </p:cSld>
  <p:clrMapOvr>
    <a:masterClrMapping/>
  </p:clrMapOvr>
  <p:transition spd="slow">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3072825"/>
            <a:ext cx="6391109"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3200" b="1" dirty="0" smtClean="0"/>
              <a:t>Thank you for your kind attention..!!</a:t>
            </a:r>
            <a:endParaRPr lang="en-US" sz="3200" b="1" dirty="0"/>
          </a:p>
        </p:txBody>
      </p:sp>
      <p:sp>
        <p:nvSpPr>
          <p:cNvPr id="3" name="TextBox 2"/>
          <p:cNvSpPr txBox="1"/>
          <p:nvPr/>
        </p:nvSpPr>
        <p:spPr>
          <a:xfrm>
            <a:off x="3880500" y="1600200"/>
            <a:ext cx="137730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800" b="1" dirty="0" smtClean="0"/>
              <a:t>The End</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457200" y="0"/>
            <a:ext cx="8229600" cy="838200"/>
          </a:xfrm>
        </p:spPr>
        <p:txBody>
          <a:bodyPr/>
          <a:lstStyle/>
          <a:p>
            <a:pPr>
              <a:defRPr/>
            </a:pPr>
            <a:r>
              <a:rPr lang="en-US" b="1" dirty="0" smtClean="0">
                <a:solidFill>
                  <a:schemeClr val="tx2"/>
                </a:solidFill>
              </a:rPr>
              <a:t>Acute </a:t>
            </a:r>
            <a:r>
              <a:rPr lang="en-US" b="1" dirty="0" err="1" smtClean="0">
                <a:solidFill>
                  <a:schemeClr val="tx2"/>
                </a:solidFill>
              </a:rPr>
              <a:t>pharyngitis</a:t>
            </a:r>
            <a:endParaRPr lang="en-US" b="1" dirty="0" smtClean="0">
              <a:solidFill>
                <a:schemeClr val="tx2"/>
              </a:solidFill>
            </a:endParaRPr>
          </a:p>
        </p:txBody>
      </p:sp>
      <p:sp>
        <p:nvSpPr>
          <p:cNvPr id="38915" name="Rectangle 3"/>
          <p:cNvSpPr>
            <a:spLocks noGrp="1" noChangeArrowheads="1"/>
          </p:cNvSpPr>
          <p:nvPr>
            <p:ph type="body" idx="1"/>
          </p:nvPr>
        </p:nvSpPr>
        <p:spPr>
          <a:xfrm>
            <a:off x="0" y="1066800"/>
            <a:ext cx="9144000" cy="5257800"/>
          </a:xfrm>
        </p:spPr>
        <p:txBody>
          <a:bodyPr>
            <a:normAutofit/>
          </a:bodyPr>
          <a:lstStyle/>
          <a:p>
            <a:pPr algn="just"/>
            <a:r>
              <a:rPr lang="en-US" sz="2800" dirty="0" smtClean="0"/>
              <a:t>Most cases are viral</a:t>
            </a:r>
          </a:p>
          <a:p>
            <a:pPr algn="just"/>
            <a:endParaRPr lang="en-US" sz="2800" dirty="0" smtClean="0"/>
          </a:p>
          <a:p>
            <a:pPr algn="just"/>
            <a:r>
              <a:rPr lang="en-US" sz="2800" dirty="0" smtClean="0"/>
              <a:t>Most important bacterial cause is </a:t>
            </a:r>
            <a:r>
              <a:rPr lang="en-US" sz="2800" b="1" i="1" dirty="0" smtClean="0"/>
              <a:t>Streptococcus </a:t>
            </a:r>
            <a:r>
              <a:rPr lang="en-US" sz="2800" b="1" i="1" dirty="0" err="1" smtClean="0"/>
              <a:t>pyogenes</a:t>
            </a:r>
            <a:r>
              <a:rPr lang="en-US" sz="2800" b="1" i="1" dirty="0" smtClean="0"/>
              <a:t> </a:t>
            </a:r>
            <a:r>
              <a:rPr lang="en-US" sz="2800" dirty="0" smtClean="0"/>
              <a:t>(15-20%), </a:t>
            </a:r>
            <a:r>
              <a:rPr lang="en-US" sz="2800" i="1" dirty="0" smtClean="0"/>
              <a:t>other bacteria: </a:t>
            </a:r>
            <a:r>
              <a:rPr lang="en-US" sz="2800" i="1" dirty="0" err="1" smtClean="0"/>
              <a:t>Mycoplasma</a:t>
            </a:r>
            <a:r>
              <a:rPr lang="en-US" sz="2800" i="1" dirty="0" smtClean="0"/>
              <a:t> pneumoniae, Chlamydia pneumoniae</a:t>
            </a:r>
            <a:r>
              <a:rPr lang="en-US" sz="2800" dirty="0" smtClean="0"/>
              <a:t>, and </a:t>
            </a:r>
            <a:r>
              <a:rPr lang="en-US" sz="2800" i="1" dirty="0" smtClean="0"/>
              <a:t>Neisseria </a:t>
            </a:r>
            <a:r>
              <a:rPr lang="en-US" sz="2800" i="1" dirty="0" err="1" smtClean="0"/>
              <a:t>gonorrhoeae</a:t>
            </a:r>
            <a:r>
              <a:rPr lang="en-US" sz="2800" dirty="0" smtClean="0"/>
              <a:t> cause bacterial pharyngitis</a:t>
            </a:r>
          </a:p>
          <a:p>
            <a:pPr algn="just"/>
            <a:endParaRPr lang="en-US" sz="2800" dirty="0" smtClean="0"/>
          </a:p>
          <a:p>
            <a:pPr algn="just"/>
            <a:r>
              <a:rPr lang="en-US" sz="2800" dirty="0" smtClean="0"/>
              <a:t>Presents with </a:t>
            </a:r>
            <a:r>
              <a:rPr lang="en-US" sz="2800" b="1" dirty="0" smtClean="0"/>
              <a:t>sore or scratchy throat</a:t>
            </a:r>
          </a:p>
          <a:p>
            <a:pPr algn="just"/>
            <a:endParaRPr lang="en-US" sz="2800" b="1" dirty="0" smtClean="0"/>
          </a:p>
          <a:p>
            <a:pPr algn="just"/>
            <a:r>
              <a:rPr lang="en-US" sz="2800" dirty="0" smtClean="0"/>
              <a:t>In severe bacterial cases there may be fever, headache</a:t>
            </a:r>
          </a:p>
          <a:p>
            <a:pPr algn="just"/>
            <a:endParaRPr lang="en-US" sz="2800" dirty="0" smtClean="0"/>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smtClean="0"/>
              <a:t>Sore Throat Complications</a:t>
            </a:r>
            <a:endParaRPr lang="en-US" dirty="0"/>
          </a:p>
        </p:txBody>
      </p:sp>
      <p:sp>
        <p:nvSpPr>
          <p:cNvPr id="3" name="Content Placeholder 2"/>
          <p:cNvSpPr>
            <a:spLocks noGrp="1"/>
          </p:cNvSpPr>
          <p:nvPr>
            <p:ph idx="1"/>
          </p:nvPr>
        </p:nvSpPr>
        <p:spPr>
          <a:xfrm>
            <a:off x="0" y="1371600"/>
            <a:ext cx="9144000" cy="4724400"/>
          </a:xfrm>
        </p:spPr>
        <p:txBody>
          <a:bodyPr>
            <a:normAutofit/>
          </a:bodyPr>
          <a:lstStyle/>
          <a:p>
            <a:pPr algn="just"/>
            <a:r>
              <a:rPr lang="en-US" sz="2400" dirty="0" smtClean="0"/>
              <a:t>Complications such as </a:t>
            </a:r>
            <a:r>
              <a:rPr lang="en-US" sz="2400" dirty="0" smtClean="0">
                <a:solidFill>
                  <a:srgbClr val="FF0000"/>
                </a:solidFill>
              </a:rPr>
              <a:t>rheumatic fever </a:t>
            </a:r>
            <a:r>
              <a:rPr lang="en-US" sz="2400" dirty="0" smtClean="0"/>
              <a:t>(inflammation of connective tissue and joint pain), </a:t>
            </a:r>
            <a:r>
              <a:rPr lang="en-US" sz="2400" dirty="0" smtClean="0">
                <a:solidFill>
                  <a:srgbClr val="FF0000"/>
                </a:solidFill>
              </a:rPr>
              <a:t>scarlet fever </a:t>
            </a:r>
            <a:r>
              <a:rPr lang="en-US" sz="2400" dirty="0" smtClean="0"/>
              <a:t>(fever with body rash), tonsil abscess, and </a:t>
            </a:r>
            <a:r>
              <a:rPr lang="en-US" sz="2400" dirty="0" smtClean="0">
                <a:solidFill>
                  <a:srgbClr val="FF0000"/>
                </a:solidFill>
              </a:rPr>
              <a:t>glomerulonephritis</a:t>
            </a:r>
            <a:r>
              <a:rPr lang="en-US" sz="2400" dirty="0" smtClean="0"/>
              <a:t> (kidney disease) can result from untreated streptococcal infection.</a:t>
            </a:r>
          </a:p>
          <a:p>
            <a:pPr algn="just"/>
            <a:endParaRPr lang="en-US" sz="2400" dirty="0" smtClean="0"/>
          </a:p>
          <a:p>
            <a:pPr algn="just"/>
            <a:r>
              <a:rPr lang="en-US" sz="2400" dirty="0" smtClean="0"/>
              <a:t>Severe pharyngitis associated with </a:t>
            </a:r>
            <a:r>
              <a:rPr lang="en-US" sz="2400" i="1" dirty="0" smtClean="0"/>
              <a:t>Corynebacterium diphtheriae</a:t>
            </a:r>
            <a:r>
              <a:rPr lang="en-US" sz="2400" dirty="0" smtClean="0"/>
              <a:t> and infectious mononucleosis (glandular fever), can obstruct the airway and cause lower respiratory problems (e.g., </a:t>
            </a:r>
            <a:r>
              <a:rPr lang="en-US" sz="2400" dirty="0" smtClean="0">
                <a:solidFill>
                  <a:srgbClr val="FF0000"/>
                </a:solidFill>
              </a:rPr>
              <a:t>pneumonia</a:t>
            </a:r>
            <a:r>
              <a:rPr lang="en-US" sz="2400" dirty="0" smtClean="0"/>
              <a:t>).</a:t>
            </a:r>
          </a:p>
          <a:p>
            <a:pPr algn="just"/>
            <a:endParaRPr lang="en-US" sz="2400" dirty="0" smtClean="0"/>
          </a:p>
          <a:p>
            <a:pPr algn="just"/>
            <a:r>
              <a:rPr lang="en-US" sz="2400" dirty="0" smtClean="0"/>
              <a:t>Longstanding infection of the tonsils (tonsillitis) can result in </a:t>
            </a:r>
            <a:r>
              <a:rPr lang="en-US" sz="2400" dirty="0" err="1" smtClean="0">
                <a:solidFill>
                  <a:srgbClr val="FF0000"/>
                </a:solidFill>
              </a:rPr>
              <a:t>peritonsillar</a:t>
            </a:r>
            <a:r>
              <a:rPr lang="en-US" sz="2400" dirty="0" smtClean="0">
                <a:solidFill>
                  <a:srgbClr val="FF0000"/>
                </a:solidFill>
              </a:rPr>
              <a:t> abscess</a:t>
            </a:r>
            <a:r>
              <a:rPr lang="en-US" sz="2400" dirty="0" smtClean="0"/>
              <a:t>, which affects the connective tissue of the tonsil.</a:t>
            </a:r>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76200"/>
            <a:ext cx="7772400" cy="533400"/>
          </a:xfrm>
        </p:spPr>
        <p:txBody>
          <a:bodyPr>
            <a:normAutofit fontScale="90000"/>
          </a:bodyPr>
          <a:lstStyle/>
          <a:p>
            <a:r>
              <a:rPr lang="en-US" dirty="0"/>
              <a:t>Scarlet Fever</a:t>
            </a:r>
          </a:p>
        </p:txBody>
      </p:sp>
      <p:pic>
        <p:nvPicPr>
          <p:cNvPr id="29700" name="Picture 4" descr="scarlet_fever"/>
          <p:cNvPicPr>
            <a:picLocks noChangeAspect="1" noChangeArrowheads="1"/>
          </p:cNvPicPr>
          <p:nvPr/>
        </p:nvPicPr>
        <p:blipFill>
          <a:blip r:embed="rId2" cstate="print"/>
          <a:srcRect/>
          <a:stretch>
            <a:fillRect/>
          </a:stretch>
        </p:blipFill>
        <p:spPr bwMode="auto">
          <a:xfrm>
            <a:off x="6084888" y="1219200"/>
            <a:ext cx="2982912" cy="4572000"/>
          </a:xfrm>
          <a:prstGeom prst="rect">
            <a:avLst/>
          </a:prstGeom>
          <a:noFill/>
        </p:spPr>
      </p:pic>
      <p:pic>
        <p:nvPicPr>
          <p:cNvPr id="29701" name="Picture 5" descr="scarlet-fever"/>
          <p:cNvPicPr>
            <a:picLocks noChangeAspect="1" noChangeArrowheads="1"/>
          </p:cNvPicPr>
          <p:nvPr/>
        </p:nvPicPr>
        <p:blipFill>
          <a:blip r:embed="rId3" cstate="print"/>
          <a:srcRect/>
          <a:stretch>
            <a:fillRect/>
          </a:stretch>
        </p:blipFill>
        <p:spPr bwMode="auto">
          <a:xfrm>
            <a:off x="76200" y="3386138"/>
            <a:ext cx="2971800" cy="2405062"/>
          </a:xfrm>
          <a:prstGeom prst="rect">
            <a:avLst/>
          </a:prstGeom>
          <a:noFill/>
        </p:spPr>
      </p:pic>
      <p:pic>
        <p:nvPicPr>
          <p:cNvPr id="29702" name="Picture 6" descr="Scarlet_Fever_Tongue"/>
          <p:cNvPicPr>
            <a:picLocks noChangeAspect="1" noChangeArrowheads="1"/>
          </p:cNvPicPr>
          <p:nvPr/>
        </p:nvPicPr>
        <p:blipFill>
          <a:blip r:embed="rId4" cstate="print"/>
          <a:srcRect t="8531"/>
          <a:stretch>
            <a:fillRect/>
          </a:stretch>
        </p:blipFill>
        <p:spPr bwMode="auto">
          <a:xfrm>
            <a:off x="3187700" y="3352800"/>
            <a:ext cx="2679700" cy="2451100"/>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09600" y="1981200"/>
            <a:ext cx="77724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u="sng" dirty="0" smtClean="0">
                <a:solidFill>
                  <a:schemeClr val="tx2"/>
                </a:solidFill>
              </a:rPr>
              <a:t>Diphtheria</a:t>
            </a:r>
            <a:endParaRPr lang="en-US" sz="4800" b="1" u="sng" dirty="0">
              <a:solidFill>
                <a:schemeClr val="tx2"/>
              </a:solidFill>
            </a:endParaRPr>
          </a:p>
        </p:txBody>
      </p:sp>
    </p:spTree>
    <p:extLst>
      <p:ext uri="{BB962C8B-B14F-4D97-AF65-F5344CB8AC3E}">
        <p14:creationId xmlns:p14="http://schemas.microsoft.com/office/powerpoint/2010/main" val="2842364564"/>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09600" y="152400"/>
            <a:ext cx="7772400" cy="914400"/>
          </a:xfrm>
        </p:spPr>
        <p:txBody>
          <a:bodyPr/>
          <a:lstStyle/>
          <a:p>
            <a:r>
              <a:rPr lang="en-US" sz="4800" b="1" u="sng" dirty="0">
                <a:solidFill>
                  <a:schemeClr val="tx2"/>
                </a:solidFill>
              </a:rPr>
              <a:t>Diphtheria</a:t>
            </a:r>
          </a:p>
        </p:txBody>
      </p:sp>
      <p:sp>
        <p:nvSpPr>
          <p:cNvPr id="74755" name="Rectangle 3"/>
          <p:cNvSpPr>
            <a:spLocks noGrp="1" noChangeArrowheads="1"/>
          </p:cNvSpPr>
          <p:nvPr>
            <p:ph type="body" idx="1"/>
          </p:nvPr>
        </p:nvSpPr>
        <p:spPr>
          <a:xfrm>
            <a:off x="0" y="1295400"/>
            <a:ext cx="9144000" cy="5562600"/>
          </a:xfrm>
        </p:spPr>
        <p:txBody>
          <a:bodyPr>
            <a:normAutofit/>
          </a:bodyPr>
          <a:lstStyle/>
          <a:p>
            <a:pPr algn="just"/>
            <a:r>
              <a:rPr lang="en-US" sz="2400" i="1" dirty="0" smtClean="0"/>
              <a:t>Caused by </a:t>
            </a:r>
            <a:r>
              <a:rPr lang="en-US" sz="2400" i="1" dirty="0" err="1" smtClean="0"/>
              <a:t>Corynebacterium</a:t>
            </a:r>
            <a:r>
              <a:rPr lang="en-US" sz="2400" dirty="0" smtClean="0"/>
              <a:t> </a:t>
            </a:r>
            <a:r>
              <a:rPr lang="en-US" sz="2400" i="1" dirty="0" err="1" smtClean="0"/>
              <a:t>diphtheriae</a:t>
            </a:r>
            <a:r>
              <a:rPr lang="en-US" sz="2400" dirty="0" smtClean="0"/>
              <a:t>: slow onset, then marked toxicity</a:t>
            </a:r>
            <a:endParaRPr lang="en-US" sz="2400" dirty="0" smtClean="0">
              <a:cs typeface="Arial" pitchFamily="34" charset="0"/>
            </a:endParaRPr>
          </a:p>
          <a:p>
            <a:pPr algn="just"/>
            <a:r>
              <a:rPr lang="en-US" sz="2400" dirty="0" smtClean="0">
                <a:cs typeface="Arial" pitchFamily="34" charset="0"/>
              </a:rPr>
              <a:t>Aerobic Gram +ve bacillus</a:t>
            </a:r>
            <a:endParaRPr lang="en-US" sz="2400" dirty="0" smtClean="0">
              <a:cs typeface="Times New Roman" pitchFamily="18" charset="0"/>
            </a:endParaRPr>
          </a:p>
          <a:p>
            <a:pPr algn="just"/>
            <a:r>
              <a:rPr lang="en-US" sz="2400" dirty="0" smtClean="0">
                <a:cs typeface="Arial" pitchFamily="34" charset="0"/>
              </a:rPr>
              <a:t>Transmitted </a:t>
            </a:r>
            <a:r>
              <a:rPr lang="en-US" sz="2400" dirty="0">
                <a:cs typeface="Arial" pitchFamily="34" charset="0"/>
              </a:rPr>
              <a:t>by droplets or </a:t>
            </a:r>
            <a:r>
              <a:rPr lang="en-US" sz="2400" dirty="0" err="1">
                <a:cs typeface="Arial" pitchFamily="34" charset="0"/>
              </a:rPr>
              <a:t>fomites</a:t>
            </a:r>
            <a:endParaRPr lang="en-US" sz="2400" dirty="0">
              <a:cs typeface="Times New Roman" pitchFamily="18" charset="0"/>
            </a:endParaRPr>
          </a:p>
          <a:p>
            <a:pPr algn="just"/>
            <a:r>
              <a:rPr lang="en-US" sz="2400" dirty="0">
                <a:cs typeface="Arial" pitchFamily="34" charset="0"/>
              </a:rPr>
              <a:t>Infects the upper respiratory tract </a:t>
            </a:r>
            <a:endParaRPr lang="en-US" sz="2400" dirty="0">
              <a:cs typeface="Times New Roman" pitchFamily="18" charset="0"/>
            </a:endParaRPr>
          </a:p>
          <a:p>
            <a:pPr algn="just"/>
            <a:r>
              <a:rPr lang="en-US" sz="2400" dirty="0">
                <a:cs typeface="Arial" pitchFamily="34" charset="0"/>
              </a:rPr>
              <a:t>Begins with severe sore throat, low-grade fever and swollen lymph nodes or with skin rash, 1-6 days after </a:t>
            </a:r>
            <a:r>
              <a:rPr lang="en-US" sz="2400" dirty="0" smtClean="0">
                <a:cs typeface="Arial" pitchFamily="34" charset="0"/>
              </a:rPr>
              <a:t>infection</a:t>
            </a:r>
          </a:p>
          <a:p>
            <a:pPr algn="just"/>
            <a:r>
              <a:rPr lang="en-US" sz="2400" dirty="0" smtClean="0">
                <a:cs typeface="Arial" pitchFamily="34" charset="0"/>
              </a:rPr>
              <a:t>Toxin </a:t>
            </a:r>
            <a:r>
              <a:rPr lang="en-US" sz="2400" b="1" dirty="0" smtClean="0">
                <a:solidFill>
                  <a:srgbClr val="FF6600"/>
                </a:solidFill>
                <a:cs typeface="Arial" pitchFamily="34" charset="0"/>
              </a:rPr>
              <a:t>inhibits protein synthesis</a:t>
            </a:r>
            <a:r>
              <a:rPr lang="en-US" sz="2400" b="1" dirty="0" smtClean="0">
                <a:cs typeface="Arial" pitchFamily="34" charset="0"/>
              </a:rPr>
              <a:t> </a:t>
            </a:r>
            <a:r>
              <a:rPr lang="en-US" sz="2400" dirty="0" smtClean="0">
                <a:cs typeface="Arial" pitchFamily="34" charset="0"/>
              </a:rPr>
              <a:t>of cells to which it binds</a:t>
            </a:r>
            <a:endParaRPr lang="en-US" sz="2400" dirty="0" smtClean="0">
              <a:cs typeface="Times New Roman" pitchFamily="18" charset="0"/>
            </a:endParaRPr>
          </a:p>
          <a:p>
            <a:pPr algn="just"/>
            <a:r>
              <a:rPr lang="en-US" sz="2400" dirty="0" smtClean="0">
                <a:cs typeface="Arial" pitchFamily="34" charset="0"/>
              </a:rPr>
              <a:t>Destroyed cells and WBCs form "</a:t>
            </a:r>
            <a:r>
              <a:rPr lang="en-US" sz="2400" b="1" dirty="0" err="1" smtClean="0">
                <a:solidFill>
                  <a:srgbClr val="FF0000"/>
                </a:solidFill>
                <a:cs typeface="Arial" pitchFamily="34" charset="0"/>
              </a:rPr>
              <a:t>pseudomembrane</a:t>
            </a:r>
            <a:r>
              <a:rPr lang="en-US" sz="2400" dirty="0" smtClean="0">
                <a:cs typeface="Arial" pitchFamily="34" charset="0"/>
              </a:rPr>
              <a:t>" which blocks airways</a:t>
            </a:r>
            <a:endParaRPr lang="en-US" sz="2400" dirty="0" smtClean="0"/>
          </a:p>
        </p:txBody>
      </p:sp>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diphtheria"/>
          <p:cNvPicPr>
            <a:picLocks noChangeAspect="1" noChangeArrowheads="1"/>
          </p:cNvPicPr>
          <p:nvPr/>
        </p:nvPicPr>
        <p:blipFill>
          <a:blip r:embed="rId2" cstate="print"/>
          <a:srcRect b="10201"/>
          <a:stretch>
            <a:fillRect/>
          </a:stretch>
        </p:blipFill>
        <p:spPr bwMode="auto">
          <a:xfrm>
            <a:off x="685800" y="1577975"/>
            <a:ext cx="7696200" cy="4975225"/>
          </a:xfrm>
          <a:prstGeom prst="rect">
            <a:avLst/>
          </a:prstGeom>
          <a:noFill/>
          <a:ln w="9525">
            <a:noFill/>
            <a:miter lim="800000"/>
            <a:headEnd/>
            <a:tailEnd/>
          </a:ln>
        </p:spPr>
      </p:pic>
      <p:sp>
        <p:nvSpPr>
          <p:cNvPr id="5" name="Rectangle 2"/>
          <p:cNvSpPr>
            <a:spLocks noGrp="1" noChangeArrowheads="1"/>
          </p:cNvSpPr>
          <p:nvPr>
            <p:ph type="title"/>
          </p:nvPr>
        </p:nvSpPr>
        <p:spPr>
          <a:xfrm>
            <a:off x="609600" y="152400"/>
            <a:ext cx="7772400" cy="914400"/>
          </a:xfrm>
        </p:spPr>
        <p:txBody>
          <a:bodyPr/>
          <a:lstStyle/>
          <a:p>
            <a:r>
              <a:rPr lang="en-US" sz="4800" b="1" u="sng" dirty="0">
                <a:solidFill>
                  <a:schemeClr val="tx2"/>
                </a:solidFill>
              </a:rPr>
              <a:t>Diphtheria</a:t>
            </a:r>
          </a:p>
        </p:txBody>
      </p:sp>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descr="f21-9_diagnosing_diphth"/>
          <p:cNvPicPr>
            <a:picLocks noChangeAspect="1" noChangeArrowheads="1"/>
          </p:cNvPicPr>
          <p:nvPr/>
        </p:nvPicPr>
        <p:blipFill>
          <a:blip r:embed="rId2" cstate="print"/>
          <a:srcRect t="1518"/>
          <a:stretch>
            <a:fillRect/>
          </a:stretch>
        </p:blipFill>
        <p:spPr bwMode="auto">
          <a:xfrm>
            <a:off x="2209800" y="1524000"/>
            <a:ext cx="5247298" cy="4419600"/>
          </a:xfrm>
          <a:prstGeom prst="rect">
            <a:avLst/>
          </a:prstGeom>
          <a:noFill/>
        </p:spPr>
      </p:pic>
      <p:sp>
        <p:nvSpPr>
          <p:cNvPr id="5" name="Rectangle 2"/>
          <p:cNvSpPr>
            <a:spLocks noGrp="1" noChangeArrowheads="1"/>
          </p:cNvSpPr>
          <p:nvPr>
            <p:ph type="title"/>
          </p:nvPr>
        </p:nvSpPr>
        <p:spPr>
          <a:xfrm>
            <a:off x="609600" y="152400"/>
            <a:ext cx="7772400" cy="914400"/>
          </a:xfrm>
        </p:spPr>
        <p:txBody>
          <a:bodyPr/>
          <a:lstStyle/>
          <a:p>
            <a:r>
              <a:rPr lang="en-US" sz="4800" b="1" u="sng" dirty="0">
                <a:solidFill>
                  <a:schemeClr val="tx2"/>
                </a:solidFill>
              </a:rPr>
              <a:t>Diphtheria</a:t>
            </a:r>
          </a:p>
        </p:txBody>
      </p:sp>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4893647"/>
          </a:xfrm>
          <a:prstGeom prst="rect">
            <a:avLst/>
          </a:prstGeom>
        </p:spPr>
        <p:txBody>
          <a:bodyPr wrap="square">
            <a:spAutoFit/>
          </a:bodyPr>
          <a:lstStyle/>
          <a:p>
            <a:pPr marL="457200" indent="-457200" algn="just">
              <a:buFont typeface="Wingdings" pitchFamily="2" charset="2"/>
              <a:buChar char="Ø"/>
            </a:pPr>
            <a:r>
              <a:rPr lang="en-US" sz="2400" dirty="0" smtClean="0">
                <a:cs typeface="Times New Roman" pitchFamily="18" charset="0"/>
              </a:rPr>
              <a:t>The complex of organs and tissue which are necessary to </a:t>
            </a:r>
            <a:r>
              <a:rPr lang="en-US" sz="2400" b="1" dirty="0" smtClean="0">
                <a:cs typeface="Times New Roman" pitchFamily="18" charset="0"/>
              </a:rPr>
              <a:t>exchange</a:t>
            </a:r>
            <a:r>
              <a:rPr lang="en-US" sz="2400" dirty="0" smtClean="0">
                <a:cs typeface="Times New Roman" pitchFamily="18" charset="0"/>
              </a:rPr>
              <a:t> blood carbondioxide </a:t>
            </a:r>
            <a:r>
              <a:rPr lang="en-US" sz="2400" b="1" dirty="0" smtClean="0">
                <a:cs typeface="Times New Roman" pitchFamily="18" charset="0"/>
              </a:rPr>
              <a:t>(CO</a:t>
            </a:r>
            <a:r>
              <a:rPr lang="en-US" sz="2400" b="1" baseline="-25000" dirty="0" smtClean="0">
                <a:cs typeface="Times New Roman" pitchFamily="18" charset="0"/>
              </a:rPr>
              <a:t>2</a:t>
            </a:r>
            <a:r>
              <a:rPr lang="en-US" sz="2400" b="1" dirty="0" smtClean="0">
                <a:cs typeface="Times New Roman" pitchFamily="18" charset="0"/>
              </a:rPr>
              <a:t>) </a:t>
            </a:r>
            <a:r>
              <a:rPr lang="en-US" sz="2400" dirty="0" smtClean="0">
                <a:cs typeface="Times New Roman" pitchFamily="18" charset="0"/>
              </a:rPr>
              <a:t>with air oxygen </a:t>
            </a:r>
            <a:r>
              <a:rPr lang="en-US" sz="2400" b="1" dirty="0" smtClean="0">
                <a:cs typeface="Times New Roman" pitchFamily="18" charset="0"/>
              </a:rPr>
              <a:t>(O</a:t>
            </a:r>
            <a:r>
              <a:rPr lang="en-US" sz="2400" b="1" baseline="-25000" dirty="0" smtClean="0">
                <a:cs typeface="Times New Roman" pitchFamily="18" charset="0"/>
              </a:rPr>
              <a:t>2</a:t>
            </a:r>
            <a:r>
              <a:rPr lang="en-US" sz="2400" b="1" dirty="0" smtClean="0">
                <a:cs typeface="Times New Roman" pitchFamily="18" charset="0"/>
              </a:rPr>
              <a:t>) </a:t>
            </a:r>
            <a:r>
              <a:rPr lang="en-US" sz="2400" dirty="0" smtClean="0">
                <a:cs typeface="Times New Roman" pitchFamily="18" charset="0"/>
              </a:rPr>
              <a:t>is called the </a:t>
            </a:r>
            <a:r>
              <a:rPr lang="en-US" sz="2400" b="1" dirty="0" smtClean="0">
                <a:cs typeface="Times New Roman" pitchFamily="18" charset="0"/>
              </a:rPr>
              <a:t>respiratory system</a:t>
            </a:r>
            <a:r>
              <a:rPr lang="en-US" sz="2400" dirty="0" smtClean="0">
                <a:cs typeface="Times New Roman" pitchFamily="18" charset="0"/>
              </a:rPr>
              <a:t>. It consists of:</a:t>
            </a:r>
          </a:p>
          <a:p>
            <a:pPr marL="457200" indent="-457200" algn="just">
              <a:buFont typeface="Wingdings" pitchFamily="2" charset="2"/>
              <a:buChar char="Ø"/>
            </a:pPr>
            <a:endParaRPr lang="en-US" sz="2400" dirty="0" smtClean="0">
              <a:cs typeface="Times New Roman" pitchFamily="18" charset="0"/>
            </a:endParaRPr>
          </a:p>
          <a:p>
            <a:pPr marL="914400" lvl="1" indent="-457200" algn="just">
              <a:buFont typeface="Wingdings" pitchFamily="2" charset="2"/>
              <a:buChar char="§"/>
            </a:pPr>
            <a:r>
              <a:rPr lang="en-US" sz="2400" dirty="0" smtClean="0">
                <a:cs typeface="Times New Roman" pitchFamily="18" charset="0"/>
              </a:rPr>
              <a:t>structures, which function as ducts, and which together are called the </a:t>
            </a:r>
            <a:r>
              <a:rPr lang="en-US" sz="2400" b="1" i="1" dirty="0" smtClean="0">
                <a:cs typeface="Times New Roman" pitchFamily="18" charset="0"/>
              </a:rPr>
              <a:t>conductive portion</a:t>
            </a:r>
            <a:r>
              <a:rPr lang="en-US" sz="2400" dirty="0" smtClean="0">
                <a:cs typeface="Times New Roman" pitchFamily="18" charset="0"/>
              </a:rPr>
              <a:t> of the respiratory system.</a:t>
            </a:r>
          </a:p>
          <a:p>
            <a:pPr marL="914400" lvl="1" indent="-457200" algn="just">
              <a:buFont typeface="Wingdings" pitchFamily="2" charset="2"/>
              <a:buChar char="§"/>
            </a:pPr>
            <a:endParaRPr lang="en-US" sz="2400" dirty="0" smtClean="0">
              <a:cs typeface="Times New Roman" pitchFamily="18" charset="0"/>
            </a:endParaRPr>
          </a:p>
          <a:p>
            <a:pPr marL="914400" lvl="1" indent="-457200" algn="just">
              <a:buFont typeface="Wingdings" pitchFamily="2" charset="2"/>
              <a:buChar char="§"/>
            </a:pPr>
            <a:r>
              <a:rPr lang="en-US" sz="2400" dirty="0" smtClean="0">
                <a:cs typeface="Times New Roman" pitchFamily="18" charset="0"/>
              </a:rPr>
              <a:t>structures which form the </a:t>
            </a:r>
            <a:r>
              <a:rPr lang="en-US" sz="2400" b="1" i="1" dirty="0" smtClean="0">
                <a:cs typeface="Times New Roman" pitchFamily="18" charset="0"/>
              </a:rPr>
              <a:t>respiratory portion</a:t>
            </a:r>
            <a:r>
              <a:rPr lang="en-US" sz="2400" dirty="0" smtClean="0">
                <a:cs typeface="Times New Roman" pitchFamily="18" charset="0"/>
              </a:rPr>
              <a:t> of the respiratory system, in which the exchange of CO</a:t>
            </a:r>
            <a:r>
              <a:rPr lang="en-US" sz="2400" baseline="-25000" dirty="0" smtClean="0">
                <a:cs typeface="Times New Roman" pitchFamily="18" charset="0"/>
              </a:rPr>
              <a:t>2</a:t>
            </a:r>
            <a:r>
              <a:rPr lang="en-US" sz="2400" dirty="0" smtClean="0">
                <a:cs typeface="Times New Roman" pitchFamily="18" charset="0"/>
              </a:rPr>
              <a:t> and O</a:t>
            </a:r>
            <a:r>
              <a:rPr lang="en-US" sz="2400" baseline="-25000" dirty="0" smtClean="0">
                <a:cs typeface="Times New Roman" pitchFamily="18" charset="0"/>
              </a:rPr>
              <a:t>2</a:t>
            </a:r>
            <a:r>
              <a:rPr lang="en-US" sz="2400" dirty="0" smtClean="0">
                <a:cs typeface="Times New Roman" pitchFamily="18" charset="0"/>
              </a:rPr>
              <a:t> is occurring, and</a:t>
            </a:r>
          </a:p>
          <a:p>
            <a:pPr marL="914400" lvl="1" indent="-457200" algn="just">
              <a:buFont typeface="Wingdings" pitchFamily="2" charset="2"/>
              <a:buChar char="§"/>
            </a:pPr>
            <a:endParaRPr lang="en-US" sz="2400" dirty="0" smtClean="0">
              <a:cs typeface="Times New Roman" pitchFamily="18" charset="0"/>
            </a:endParaRPr>
          </a:p>
          <a:p>
            <a:pPr marL="914400" lvl="1" indent="-457200" algn="just">
              <a:buFont typeface="Wingdings" pitchFamily="2" charset="2"/>
              <a:buChar char="§"/>
            </a:pPr>
            <a:r>
              <a:rPr lang="en-US" sz="2400" dirty="0" smtClean="0">
                <a:cs typeface="Times New Roman" pitchFamily="18" charset="0"/>
              </a:rPr>
              <a:t>the parts of the thoracic </a:t>
            </a:r>
            <a:r>
              <a:rPr lang="en-US" sz="2400" dirty="0" err="1" smtClean="0">
                <a:cs typeface="Times New Roman" pitchFamily="18" charset="0"/>
              </a:rPr>
              <a:t>musculo</a:t>
            </a:r>
            <a:r>
              <a:rPr lang="en-US" sz="2400" dirty="0" smtClean="0">
                <a:cs typeface="Times New Roman" pitchFamily="18" charset="0"/>
              </a:rPr>
              <a:t>-skeletal apparatus and </a:t>
            </a:r>
            <a:r>
              <a:rPr lang="en-US" sz="2400" dirty="0" err="1" smtClean="0">
                <a:cs typeface="Times New Roman" pitchFamily="18" charset="0"/>
              </a:rPr>
              <a:t>specialisations</a:t>
            </a:r>
            <a:r>
              <a:rPr lang="en-US" sz="2400" dirty="0" smtClean="0">
                <a:cs typeface="Times New Roman" pitchFamily="18" charset="0"/>
              </a:rPr>
              <a:t> of the lung which allow the movement of air through the respiratory system - the </a:t>
            </a:r>
            <a:r>
              <a:rPr lang="en-US" sz="2400" b="1" i="1" dirty="0" smtClean="0">
                <a:cs typeface="Times New Roman" pitchFamily="18" charset="0"/>
              </a:rPr>
              <a:t>ventilating mechanism</a:t>
            </a:r>
            <a:r>
              <a:rPr lang="en-US" sz="2400" dirty="0" smtClean="0">
                <a:cs typeface="Times New Roman" pitchFamily="18" charset="0"/>
              </a:rPr>
              <a:t>.</a:t>
            </a:r>
          </a:p>
        </p:txBody>
      </p:sp>
      <p:sp>
        <p:nvSpPr>
          <p:cNvPr id="3" name="TextBox 2"/>
          <p:cNvSpPr txBox="1"/>
          <p:nvPr/>
        </p:nvSpPr>
        <p:spPr>
          <a:xfrm>
            <a:off x="0" y="152400"/>
            <a:ext cx="9144000"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3200" b="1" dirty="0" smtClean="0"/>
              <a:t>Introduction</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1"/>
          <p:cNvSpPr>
            <a:spLocks noGrp="1"/>
          </p:cNvSpPr>
          <p:nvPr>
            <p:ph type="title"/>
          </p:nvPr>
        </p:nvSpPr>
        <p:spPr>
          <a:xfrm>
            <a:off x="2438400" y="2133600"/>
            <a:ext cx="4191000" cy="762000"/>
          </a:xfrm>
        </p:spPr>
        <p:txBody>
          <a:bodyPr>
            <a:normAutofit/>
          </a:bodyPr>
          <a:lstStyle/>
          <a:p>
            <a:pPr algn="ctr"/>
            <a:r>
              <a:rPr lang="en-US" b="1" u="sng" dirty="0" smtClean="0">
                <a:solidFill>
                  <a:srgbClr val="C00000"/>
                </a:solidFill>
                <a:cs typeface="Traditional Arabic" pitchFamily="2" charset="-78"/>
              </a:rPr>
              <a:t>Tonsillitis </a:t>
            </a:r>
            <a:endParaRPr lang="ar-SA" sz="4000" b="1" u="sng" dirty="0" smtClean="0">
              <a:solidFill>
                <a:srgbClr val="C00000"/>
              </a:solidFill>
            </a:endParaRPr>
          </a:p>
        </p:txBody>
      </p:sp>
    </p:spTree>
    <p:extLst>
      <p:ext uri="{BB962C8B-B14F-4D97-AF65-F5344CB8AC3E}">
        <p14:creationId xmlns:p14="http://schemas.microsoft.com/office/powerpoint/2010/main" val="120517867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1219200" y="0"/>
            <a:ext cx="4191000" cy="762000"/>
          </a:xfrm>
        </p:spPr>
        <p:txBody>
          <a:bodyPr>
            <a:normAutofit/>
          </a:bodyPr>
          <a:lstStyle/>
          <a:p>
            <a:pPr algn="ctr"/>
            <a:r>
              <a:rPr lang="en-US" sz="3600" b="1" u="sng" dirty="0" smtClean="0">
                <a:solidFill>
                  <a:srgbClr val="C00000"/>
                </a:solidFill>
                <a:cs typeface="Traditional Arabic" pitchFamily="2" charset="-78"/>
              </a:rPr>
              <a:t>Tonsillitis </a:t>
            </a:r>
            <a:endParaRPr lang="ar-SA" sz="3600" b="1" u="sng" dirty="0" smtClean="0">
              <a:solidFill>
                <a:srgbClr val="C00000"/>
              </a:solidFill>
            </a:endParaRPr>
          </a:p>
        </p:txBody>
      </p:sp>
      <p:sp>
        <p:nvSpPr>
          <p:cNvPr id="3" name="عنصر نائب للمحتوى 2"/>
          <p:cNvSpPr>
            <a:spLocks noGrp="1"/>
          </p:cNvSpPr>
          <p:nvPr>
            <p:ph idx="1"/>
          </p:nvPr>
        </p:nvSpPr>
        <p:spPr>
          <a:xfrm>
            <a:off x="0" y="1066800"/>
            <a:ext cx="9144000" cy="5791200"/>
          </a:xfrm>
        </p:spPr>
        <p:txBody>
          <a:bodyPr>
            <a:noAutofit/>
          </a:bodyPr>
          <a:lstStyle/>
          <a:p>
            <a:pPr marL="274320" indent="-274320" algn="just" rtl="0" fontAlgn="auto">
              <a:spcAft>
                <a:spcPts val="0"/>
              </a:spcAft>
              <a:buClr>
                <a:schemeClr val="accent3"/>
              </a:buClr>
              <a:buFont typeface="Wingdings 2"/>
              <a:buNone/>
              <a:defRPr/>
            </a:pPr>
            <a:r>
              <a:rPr lang="en-US" sz="2400" dirty="0" smtClean="0">
                <a:ea typeface="+mn-ea"/>
              </a:rPr>
              <a:t>Tonsils are masses of lymphoid tissue </a:t>
            </a:r>
          </a:p>
          <a:p>
            <a:pPr marL="274320" indent="-274320" algn="just" rtl="0" fontAlgn="auto">
              <a:spcAft>
                <a:spcPts val="0"/>
              </a:spcAft>
              <a:buClr>
                <a:schemeClr val="accent3"/>
              </a:buClr>
              <a:buFont typeface="Wingdings 2"/>
              <a:buNone/>
              <a:defRPr/>
            </a:pPr>
            <a:r>
              <a:rPr lang="en-US" sz="2400" dirty="0" smtClean="0">
                <a:ea typeface="+mn-ea"/>
              </a:rPr>
              <a:t>located in the pharyngeal cavity. </a:t>
            </a:r>
          </a:p>
          <a:p>
            <a:pPr marL="274320" indent="-274320" algn="just" rtl="0" fontAlgn="auto">
              <a:spcAft>
                <a:spcPts val="0"/>
              </a:spcAft>
              <a:buClr>
                <a:schemeClr val="accent3"/>
              </a:buClr>
              <a:buFont typeface="Wingdings 2"/>
              <a:buNone/>
              <a:defRPr/>
            </a:pPr>
            <a:endParaRPr lang="en-US" sz="2400" b="1" dirty="0" smtClean="0">
              <a:solidFill>
                <a:srgbClr val="C00000"/>
              </a:solidFill>
              <a:ea typeface="+mn-ea"/>
            </a:endParaRPr>
          </a:p>
          <a:p>
            <a:pPr marL="274320" indent="-274320" algn="just" rtl="0" fontAlgn="auto">
              <a:spcAft>
                <a:spcPts val="0"/>
              </a:spcAft>
              <a:buClr>
                <a:schemeClr val="accent3"/>
              </a:buClr>
              <a:buFont typeface="Wingdings 2"/>
              <a:buNone/>
              <a:defRPr/>
            </a:pPr>
            <a:r>
              <a:rPr lang="en-US" sz="2400" b="1" dirty="0" smtClean="0">
                <a:solidFill>
                  <a:srgbClr val="C00000"/>
                </a:solidFill>
                <a:ea typeface="+mn-ea"/>
              </a:rPr>
              <a:t>Etiology</a:t>
            </a:r>
            <a:r>
              <a:rPr lang="en-US" sz="2400" dirty="0" smtClean="0">
                <a:solidFill>
                  <a:srgbClr val="C00000"/>
                </a:solidFill>
                <a:ea typeface="+mn-ea"/>
              </a:rPr>
              <a:t> </a:t>
            </a:r>
          </a:p>
          <a:p>
            <a:pPr marL="274320" indent="-274320" algn="just" rtl="0" fontAlgn="auto">
              <a:spcAft>
                <a:spcPts val="0"/>
              </a:spcAft>
              <a:buClr>
                <a:schemeClr val="accent3"/>
              </a:buClr>
              <a:buFont typeface="Wingdings 2"/>
              <a:buChar char=""/>
              <a:defRPr/>
            </a:pPr>
            <a:r>
              <a:rPr lang="en-US" sz="2400" dirty="0" smtClean="0">
                <a:ea typeface="+mn-ea"/>
              </a:rPr>
              <a:t>Tonsillitis often occurs </a:t>
            </a:r>
            <a:r>
              <a:rPr lang="en-US" sz="2400" b="1" dirty="0" smtClean="0">
                <a:ea typeface="+mn-ea"/>
              </a:rPr>
              <a:t>with Pharyngitis. </a:t>
            </a:r>
          </a:p>
          <a:p>
            <a:pPr marL="274320" indent="-274320" algn="just">
              <a:buClr>
                <a:schemeClr val="accent3"/>
              </a:buClr>
              <a:buFont typeface="Wingdings 2"/>
              <a:buChar char=""/>
              <a:defRPr/>
            </a:pPr>
            <a:r>
              <a:rPr lang="en-US" sz="2400" b="1" dirty="0" smtClean="0">
                <a:ea typeface="+mn-ea"/>
              </a:rPr>
              <a:t>Viral or bacterial</a:t>
            </a:r>
            <a:r>
              <a:rPr lang="en-US" sz="2400" dirty="0" smtClean="0">
                <a:hlinkClick r:id="rId2" action="ppaction://hlinkfile" tooltip="Common cold"/>
              </a:rPr>
              <a:t> </a:t>
            </a:r>
          </a:p>
          <a:p>
            <a:pPr marL="274320" indent="-274320" algn="just">
              <a:buClr>
                <a:schemeClr val="accent3"/>
              </a:buClr>
              <a:buFont typeface="Wingdings 2"/>
              <a:buChar char=""/>
              <a:defRPr/>
            </a:pPr>
            <a:r>
              <a:rPr lang="en-US" sz="2400" b="1" dirty="0" smtClean="0"/>
              <a:t>Common cold viruses </a:t>
            </a:r>
            <a:r>
              <a:rPr lang="en-US" sz="2400" dirty="0" smtClean="0"/>
              <a:t>(adenovirus, rhinovirus, influenza, </a:t>
            </a:r>
            <a:r>
              <a:rPr lang="en-US" sz="2400" dirty="0" err="1" smtClean="0"/>
              <a:t>coronavirus</a:t>
            </a:r>
            <a:r>
              <a:rPr lang="en-US" sz="2400" dirty="0" smtClean="0"/>
              <a:t>, respiratory syncytial virus). </a:t>
            </a:r>
          </a:p>
          <a:p>
            <a:pPr marL="274320" indent="-274320" algn="just">
              <a:buClr>
                <a:schemeClr val="accent3"/>
              </a:buClr>
              <a:buFont typeface="Wingdings 2"/>
              <a:buChar char=""/>
              <a:defRPr/>
            </a:pPr>
            <a:r>
              <a:rPr lang="en-US" sz="2400" b="1" dirty="0" smtClean="0"/>
              <a:t>Common bacterial </a:t>
            </a:r>
            <a:r>
              <a:rPr lang="en-US" sz="2400" dirty="0" smtClean="0"/>
              <a:t>cause is Group A </a:t>
            </a:r>
            <a:r>
              <a:rPr lang="el-GR" sz="2400" dirty="0" smtClean="0"/>
              <a:t>β-</a:t>
            </a:r>
            <a:r>
              <a:rPr lang="en-US" sz="2400" dirty="0" smtClean="0"/>
              <a:t>hemolytic streptococcus (GABHS), which causes strep throat.</a:t>
            </a:r>
            <a:endParaRPr lang="en-US" sz="2400" baseline="30000" dirty="0" smtClean="0"/>
          </a:p>
          <a:p>
            <a:pPr marL="274320" indent="-274320" algn="just">
              <a:buClr>
                <a:schemeClr val="accent3"/>
              </a:buClr>
              <a:buFont typeface="Wingdings 2"/>
              <a:buChar char=""/>
              <a:defRPr/>
            </a:pPr>
            <a:r>
              <a:rPr lang="en-US" sz="2400" b="1" dirty="0" smtClean="0"/>
              <a:t>Less common </a:t>
            </a:r>
            <a:r>
              <a:rPr lang="en-US" sz="2400" dirty="0" smtClean="0"/>
              <a:t>bacterial causes include: </a:t>
            </a:r>
            <a:r>
              <a:rPr lang="en-US" sz="2400" i="1" dirty="0" smtClean="0"/>
              <a:t>Staphylococcus aureus, Streptococcus pneumoniae, Mycoplasma pneumoniae, Chlamydia pneumoniae, </a:t>
            </a:r>
            <a:r>
              <a:rPr lang="en-US" sz="2400" i="1" dirty="0" err="1" smtClean="0"/>
              <a:t>pertussis</a:t>
            </a:r>
            <a:r>
              <a:rPr lang="en-US" sz="2400" i="1" dirty="0" smtClean="0"/>
              <a:t>, Fusobacterium, diphtheria, syphilis, and gonorrhea</a:t>
            </a:r>
            <a:endParaRPr lang="ar-SA" sz="2400" b="1" i="1" dirty="0">
              <a:ea typeface="+mn-ea"/>
            </a:endParaRPr>
          </a:p>
        </p:txBody>
      </p:sp>
      <p:pic>
        <p:nvPicPr>
          <p:cNvPr id="4" name="Picture 2" descr="C:\Documents and Settings\uqu\My Documents\My Pictures\Tonsillitis.jpg"/>
          <p:cNvPicPr>
            <a:picLocks noChangeAspect="1" noChangeArrowheads="1"/>
          </p:cNvPicPr>
          <p:nvPr/>
        </p:nvPicPr>
        <p:blipFill>
          <a:blip r:embed="rId3" cstate="print"/>
          <a:srcRect/>
          <a:stretch>
            <a:fillRect/>
          </a:stretch>
        </p:blipFill>
        <p:spPr bwMode="auto">
          <a:xfrm>
            <a:off x="5410200" y="152399"/>
            <a:ext cx="3708918" cy="3365500"/>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228600" y="1219200"/>
            <a:ext cx="8534400" cy="4495800"/>
          </a:xfrm>
        </p:spPr>
        <p:txBody>
          <a:bodyPr>
            <a:normAutofit/>
          </a:bodyPr>
          <a:lstStyle/>
          <a:p>
            <a:pPr algn="l" rtl="0">
              <a:buFont typeface="Wingdings 2" pitchFamily="18" charset="2"/>
              <a:buNone/>
            </a:pPr>
            <a:r>
              <a:rPr lang="en-US" sz="2800" b="1" dirty="0" smtClean="0">
                <a:solidFill>
                  <a:srgbClr val="C00000"/>
                </a:solidFill>
                <a:cs typeface="Majalla UI"/>
              </a:rPr>
              <a:t>Clinical manifestations </a:t>
            </a:r>
          </a:p>
          <a:p>
            <a:pPr algn="l" rtl="0"/>
            <a:r>
              <a:rPr lang="en-US" sz="2400" b="1" dirty="0" smtClean="0">
                <a:cs typeface="Majalla UI"/>
              </a:rPr>
              <a:t>Difficulty swallowing and breathing. </a:t>
            </a:r>
          </a:p>
          <a:p>
            <a:r>
              <a:rPr lang="en-US" sz="2400" b="1" dirty="0" smtClean="0">
                <a:cs typeface="Majalla UI"/>
              </a:rPr>
              <a:t>The child breathes through the mouth.</a:t>
            </a:r>
            <a:endParaRPr lang="en-US" sz="2400" dirty="0" smtClean="0"/>
          </a:p>
          <a:p>
            <a:r>
              <a:rPr lang="en-US" sz="2400" dirty="0" smtClean="0"/>
              <a:t>Symptoms of tonsillitis include sore throat and fever</a:t>
            </a:r>
            <a:endParaRPr lang="en-US" sz="2400" b="1" dirty="0" smtClean="0">
              <a:cs typeface="Majalla UI"/>
            </a:endParaRPr>
          </a:p>
          <a:p>
            <a:pPr algn="l" rtl="0">
              <a:buFont typeface="Wingdings 2" pitchFamily="18" charset="2"/>
              <a:buNone/>
            </a:pPr>
            <a:endParaRPr lang="en-US" sz="2800" dirty="0" smtClean="0">
              <a:cs typeface="Majalla UI"/>
            </a:endParaRPr>
          </a:p>
          <a:p>
            <a:pPr algn="l" rtl="0">
              <a:buFont typeface="Wingdings 2" pitchFamily="18" charset="2"/>
              <a:buNone/>
            </a:pPr>
            <a:r>
              <a:rPr lang="en-US" sz="2800" b="1" dirty="0" smtClean="0">
                <a:solidFill>
                  <a:srgbClr val="C00000"/>
                </a:solidFill>
                <a:cs typeface="Majalla UI"/>
              </a:rPr>
              <a:t>Therapeutic management </a:t>
            </a:r>
          </a:p>
          <a:p>
            <a:pPr algn="l" rtl="0"/>
            <a:r>
              <a:rPr lang="en-US" sz="2400" dirty="0" smtClean="0">
                <a:cs typeface="Majalla UI"/>
              </a:rPr>
              <a:t>Tonsillectomy </a:t>
            </a:r>
          </a:p>
          <a:p>
            <a:pPr algn="l" rtl="0"/>
            <a:r>
              <a:rPr lang="en-US" sz="2400" dirty="0" smtClean="0">
                <a:cs typeface="Majalla UI"/>
              </a:rPr>
              <a:t>Adenoidectomy </a:t>
            </a:r>
            <a:endParaRPr lang="ar-SA" sz="2400" dirty="0" smtClean="0"/>
          </a:p>
        </p:txBody>
      </p:sp>
      <p:sp>
        <p:nvSpPr>
          <p:cNvPr id="4" name="عنوان 1"/>
          <p:cNvSpPr>
            <a:spLocks noGrp="1"/>
          </p:cNvSpPr>
          <p:nvPr>
            <p:ph type="title"/>
          </p:nvPr>
        </p:nvSpPr>
        <p:spPr>
          <a:xfrm>
            <a:off x="1219200" y="0"/>
            <a:ext cx="4191000" cy="762000"/>
          </a:xfrm>
        </p:spPr>
        <p:txBody>
          <a:bodyPr>
            <a:normAutofit/>
          </a:bodyPr>
          <a:lstStyle/>
          <a:p>
            <a:pPr algn="ctr"/>
            <a:r>
              <a:rPr lang="en-US" sz="3600" b="1" u="sng" dirty="0" smtClean="0">
                <a:solidFill>
                  <a:srgbClr val="C00000"/>
                </a:solidFill>
                <a:cs typeface="Traditional Arabic" pitchFamily="2" charset="-78"/>
              </a:rPr>
              <a:t>Tonsillitis </a:t>
            </a:r>
            <a:endParaRPr lang="ar-SA" sz="3600" b="1" u="sng" dirty="0" smtClean="0">
              <a:solidFill>
                <a:srgbClr val="C00000"/>
              </a:solidFill>
            </a:endParaRPr>
          </a:p>
        </p:txBody>
      </p:sp>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0"/>
            <a:ext cx="8229600" cy="1219200"/>
          </a:xfrm>
        </p:spPr>
        <p:txBody>
          <a:bodyPr>
            <a:normAutofit/>
          </a:bodyPr>
          <a:lstStyle/>
          <a:p>
            <a:pPr algn="l" fontAlgn="auto">
              <a:spcAft>
                <a:spcPts val="0"/>
              </a:spcAft>
              <a:defRPr/>
            </a:pPr>
            <a:r>
              <a:rPr lang="en-US" sz="3200" b="1" u="sng" dirty="0" smtClean="0">
                <a:solidFill>
                  <a:srgbClr val="FF0000"/>
                </a:solidFill>
              </a:rPr>
              <a:t>Croup</a:t>
            </a:r>
            <a:r>
              <a:rPr lang="en-US" sz="3200" b="1" dirty="0" smtClean="0">
                <a:solidFill>
                  <a:srgbClr val="FF0000"/>
                </a:solidFill>
              </a:rPr>
              <a:t> (</a:t>
            </a:r>
            <a:r>
              <a:rPr lang="en-US" sz="3200" b="1" dirty="0" smtClean="0">
                <a:solidFill>
                  <a:schemeClr val="accent6">
                    <a:lumMod val="75000"/>
                  </a:schemeClr>
                </a:solidFill>
              </a:rPr>
              <a:t>acute spasmodic laryngitis</a:t>
            </a:r>
            <a:r>
              <a:rPr lang="en-US" sz="3200" b="1" dirty="0" smtClean="0">
                <a:solidFill>
                  <a:srgbClr val="FF0000"/>
                </a:solidFill>
              </a:rPr>
              <a:t>)</a:t>
            </a:r>
            <a:r>
              <a:rPr lang="en-US" sz="3200" b="1" dirty="0" smtClean="0"/>
              <a:t> </a:t>
            </a:r>
            <a:endParaRPr lang="ar-SA" sz="3200" b="1" dirty="0"/>
          </a:p>
        </p:txBody>
      </p:sp>
      <p:sp>
        <p:nvSpPr>
          <p:cNvPr id="3" name="عنصر نائب للمحتوى 2"/>
          <p:cNvSpPr>
            <a:spLocks noGrp="1"/>
          </p:cNvSpPr>
          <p:nvPr>
            <p:ph idx="1"/>
          </p:nvPr>
        </p:nvSpPr>
        <p:spPr>
          <a:xfrm>
            <a:off x="76200" y="1447800"/>
            <a:ext cx="8991600" cy="5334000"/>
          </a:xfrm>
        </p:spPr>
        <p:txBody>
          <a:bodyPr>
            <a:noAutofit/>
          </a:bodyPr>
          <a:lstStyle/>
          <a:p>
            <a:pPr marL="274320" indent="-274320" algn="just" rtl="0" fontAlgn="auto">
              <a:spcAft>
                <a:spcPts val="0"/>
              </a:spcAft>
              <a:buClr>
                <a:schemeClr val="accent3"/>
              </a:buClr>
              <a:buFont typeface="Wingdings 2"/>
              <a:buNone/>
              <a:defRPr/>
            </a:pPr>
            <a:r>
              <a:rPr lang="en-US" sz="2400" b="1" u="sng" dirty="0" smtClean="0">
                <a:ea typeface="+mn-ea"/>
              </a:rPr>
              <a:t>Definition</a:t>
            </a:r>
          </a:p>
          <a:p>
            <a:pPr marL="514350" indent="-514350" algn="just">
              <a:buClr>
                <a:schemeClr val="accent3"/>
              </a:buClr>
              <a:defRPr/>
            </a:pPr>
            <a:r>
              <a:rPr lang="en-US" sz="2400" dirty="0" smtClean="0">
                <a:solidFill>
                  <a:schemeClr val="accent6">
                    <a:lumMod val="75000"/>
                  </a:schemeClr>
                </a:solidFill>
                <a:ea typeface="+mn-ea"/>
              </a:rPr>
              <a:t>A severe inflammation and obstruction of the upper airway (larynx) and the main air passages (trachea and bronchi).</a:t>
            </a:r>
          </a:p>
          <a:p>
            <a:pPr marL="274320" indent="-274320" algn="just" rtl="0" fontAlgn="auto">
              <a:spcAft>
                <a:spcPts val="0"/>
              </a:spcAft>
              <a:buClr>
                <a:schemeClr val="accent3"/>
              </a:buClr>
              <a:buFont typeface="Wingdings 2"/>
              <a:buNone/>
              <a:defRPr/>
            </a:pPr>
            <a:endParaRPr lang="en-US" sz="2400" b="1" u="sng" dirty="0" smtClean="0">
              <a:ea typeface="+mn-ea"/>
            </a:endParaRPr>
          </a:p>
          <a:p>
            <a:pPr marL="274320" indent="-274320" algn="just" rtl="0" fontAlgn="auto">
              <a:spcAft>
                <a:spcPts val="0"/>
              </a:spcAft>
              <a:buClr>
                <a:schemeClr val="accent3"/>
              </a:buClr>
              <a:buFont typeface="Wingdings 2"/>
              <a:buNone/>
              <a:defRPr/>
            </a:pPr>
            <a:r>
              <a:rPr lang="en-US" sz="2400" b="1" u="sng" dirty="0" smtClean="0">
                <a:ea typeface="+mn-ea"/>
              </a:rPr>
              <a:t>Causes </a:t>
            </a:r>
          </a:p>
          <a:p>
            <a:pPr marL="274320" indent="-274320" algn="just" rtl="0" fontAlgn="auto">
              <a:spcAft>
                <a:spcPts val="0"/>
              </a:spcAft>
              <a:buClr>
                <a:schemeClr val="accent3"/>
              </a:buClr>
              <a:buFont typeface="Wingdings 2"/>
              <a:buChar char=""/>
              <a:defRPr/>
            </a:pPr>
            <a:r>
              <a:rPr lang="en-US" sz="2400" dirty="0" smtClean="0">
                <a:solidFill>
                  <a:srgbClr val="002060"/>
                </a:solidFill>
                <a:ea typeface="+mn-ea"/>
              </a:rPr>
              <a:t>Viral (RSV, Influenza virus</a:t>
            </a:r>
            <a:r>
              <a:rPr lang="en-US" sz="2400" dirty="0" smtClean="0">
                <a:solidFill>
                  <a:srgbClr val="002060"/>
                </a:solidFill>
              </a:rPr>
              <a:t>)</a:t>
            </a:r>
            <a:endParaRPr lang="en-US" sz="2400" dirty="0" smtClean="0">
              <a:solidFill>
                <a:srgbClr val="002060"/>
              </a:solidFill>
              <a:ea typeface="+mn-ea"/>
            </a:endParaRPr>
          </a:p>
          <a:p>
            <a:pPr marL="274320" indent="-274320" algn="just" rtl="0" fontAlgn="auto">
              <a:spcAft>
                <a:spcPts val="0"/>
              </a:spcAft>
              <a:buClr>
                <a:schemeClr val="accent3"/>
              </a:buClr>
              <a:buFont typeface="Wingdings 2"/>
              <a:buChar char=""/>
              <a:defRPr/>
            </a:pPr>
            <a:r>
              <a:rPr lang="en-US" sz="2400" dirty="0" smtClean="0">
                <a:solidFill>
                  <a:srgbClr val="002060"/>
                </a:solidFill>
                <a:ea typeface="+mn-ea"/>
              </a:rPr>
              <a:t>Bacteria (</a:t>
            </a:r>
            <a:r>
              <a:rPr lang="en-US" sz="2400" dirty="0" err="1" smtClean="0">
                <a:solidFill>
                  <a:srgbClr val="002060"/>
                </a:solidFill>
                <a:ea typeface="+mn-ea"/>
              </a:rPr>
              <a:t>pertussis</a:t>
            </a:r>
            <a:r>
              <a:rPr lang="en-US" sz="2400" dirty="0" smtClean="0">
                <a:solidFill>
                  <a:srgbClr val="002060"/>
                </a:solidFill>
                <a:ea typeface="+mn-ea"/>
              </a:rPr>
              <a:t>, diphtheria, </a:t>
            </a:r>
            <a:r>
              <a:rPr lang="en-US" sz="2400" dirty="0" err="1" smtClean="0">
                <a:solidFill>
                  <a:srgbClr val="002060"/>
                </a:solidFill>
                <a:ea typeface="+mn-ea"/>
              </a:rPr>
              <a:t>mycoplasma</a:t>
            </a:r>
            <a:r>
              <a:rPr lang="en-US" sz="2400" dirty="0" smtClean="0">
                <a:solidFill>
                  <a:srgbClr val="002060"/>
                </a:solidFill>
                <a:ea typeface="+mn-ea"/>
              </a:rPr>
              <a:t>).</a:t>
            </a:r>
          </a:p>
          <a:p>
            <a:pPr marL="274320" indent="-274320" algn="just">
              <a:buClr>
                <a:schemeClr val="accent3"/>
              </a:buClr>
              <a:buNone/>
              <a:defRPr/>
            </a:pPr>
            <a:endParaRPr lang="en-US" sz="2400" dirty="0" smtClean="0"/>
          </a:p>
          <a:p>
            <a:pPr marL="274320" indent="-274320" algn="just" rtl="0" fontAlgn="auto">
              <a:spcAft>
                <a:spcPts val="0"/>
              </a:spcAft>
              <a:buClr>
                <a:schemeClr val="accent3"/>
              </a:buClr>
              <a:buFont typeface="Wingdings 2"/>
              <a:buNone/>
              <a:defRPr/>
            </a:pPr>
            <a:r>
              <a:rPr lang="en-US" sz="2400" b="1" u="sng" dirty="0" smtClean="0">
                <a:ea typeface="+mn-ea"/>
              </a:rPr>
              <a:t>Symptoms/Complications</a:t>
            </a:r>
          </a:p>
          <a:p>
            <a:pPr marL="514350" indent="-514350" algn="just">
              <a:buClr>
                <a:schemeClr val="accent3"/>
              </a:buClr>
              <a:defRPr/>
            </a:pPr>
            <a:r>
              <a:rPr lang="en-US" sz="2400" dirty="0" smtClean="0"/>
              <a:t>Rhinorrhea, sore throat, mild cough, fever</a:t>
            </a:r>
            <a:endParaRPr lang="en-US" sz="2400" u="sng" dirty="0" smtClean="0">
              <a:ea typeface="+mn-ea"/>
            </a:endParaRPr>
          </a:p>
          <a:p>
            <a:pPr marL="514350" indent="-514350" algn="just">
              <a:buClr>
                <a:schemeClr val="accent3"/>
              </a:buClr>
              <a:defRPr/>
            </a:pPr>
            <a:r>
              <a:rPr lang="en-US" sz="2400" dirty="0" smtClean="0">
                <a:ea typeface="+mn-ea"/>
              </a:rPr>
              <a:t>Respiratory insufficiency, cyanosis</a:t>
            </a:r>
            <a:endParaRPr lang="ar-SA" sz="2400" dirty="0">
              <a:ea typeface="+mn-ea"/>
            </a:endParaRPr>
          </a:p>
        </p:txBody>
      </p:sp>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711200" y="1371600"/>
            <a:ext cx="8094133" cy="1828800"/>
          </a:xfrm>
          <a:noFill/>
          <a:ln/>
        </p:spPr>
        <p:txBody>
          <a:bodyPr/>
          <a:lstStyle/>
          <a:p>
            <a:r>
              <a:rPr lang="en-US" b="1" dirty="0">
                <a:solidFill>
                  <a:srgbClr val="0000FF"/>
                </a:solidFill>
              </a:rPr>
              <a:t>Lower Respiratory Tract Infections</a:t>
            </a:r>
          </a:p>
        </p:txBody>
      </p:sp>
    </p:spTree>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643467" y="419100"/>
            <a:ext cx="8128000" cy="1143000"/>
          </a:xfrm>
          <a:noFill/>
          <a:ln/>
        </p:spPr>
        <p:txBody>
          <a:bodyPr>
            <a:normAutofit fontScale="90000"/>
          </a:bodyPr>
          <a:lstStyle/>
          <a:p>
            <a:r>
              <a:rPr lang="en-US" b="1" dirty="0">
                <a:solidFill>
                  <a:srgbClr val="0000FF"/>
                </a:solidFill>
              </a:rPr>
              <a:t>Lower respiratory infections: anatomic classification</a:t>
            </a:r>
          </a:p>
        </p:txBody>
      </p:sp>
      <p:sp>
        <p:nvSpPr>
          <p:cNvPr id="141315" name="Rectangle 3"/>
          <p:cNvSpPr>
            <a:spLocks noGrp="1" noChangeArrowheads="1"/>
          </p:cNvSpPr>
          <p:nvPr>
            <p:ph type="body" idx="1"/>
          </p:nvPr>
        </p:nvSpPr>
        <p:spPr>
          <a:xfrm>
            <a:off x="304800" y="2057400"/>
            <a:ext cx="8229600" cy="3810000"/>
          </a:xfrm>
          <a:noFill/>
          <a:ln/>
        </p:spPr>
        <p:txBody>
          <a:bodyPr>
            <a:normAutofit/>
          </a:bodyPr>
          <a:lstStyle/>
          <a:p>
            <a:pPr>
              <a:lnSpc>
                <a:spcPct val="90000"/>
              </a:lnSpc>
            </a:pPr>
            <a:r>
              <a:rPr lang="en-US" sz="2800" dirty="0" err="1"/>
              <a:t>Tracheitis</a:t>
            </a:r>
            <a:r>
              <a:rPr lang="en-US" sz="2800" dirty="0"/>
              <a:t>; bronchitis; </a:t>
            </a:r>
            <a:r>
              <a:rPr lang="en-US" sz="2800" dirty="0" err="1"/>
              <a:t>tracheobronchitis</a:t>
            </a:r>
            <a:endParaRPr lang="en-US" sz="2800" dirty="0"/>
          </a:p>
          <a:p>
            <a:pPr>
              <a:lnSpc>
                <a:spcPct val="90000"/>
              </a:lnSpc>
            </a:pPr>
            <a:r>
              <a:rPr lang="en-US" sz="2800" dirty="0" err="1"/>
              <a:t>Bronchiolitis</a:t>
            </a:r>
            <a:endParaRPr lang="en-US" sz="2800" dirty="0"/>
          </a:p>
          <a:p>
            <a:pPr>
              <a:lnSpc>
                <a:spcPct val="90000"/>
              </a:lnSpc>
            </a:pPr>
            <a:r>
              <a:rPr lang="en-US" sz="2800" dirty="0"/>
              <a:t>Bronchopneumonia</a:t>
            </a:r>
          </a:p>
          <a:p>
            <a:pPr>
              <a:lnSpc>
                <a:spcPct val="90000"/>
              </a:lnSpc>
            </a:pPr>
            <a:r>
              <a:rPr lang="en-US" sz="2800" dirty="0"/>
              <a:t>Segmental pneumonia</a:t>
            </a:r>
          </a:p>
          <a:p>
            <a:pPr>
              <a:lnSpc>
                <a:spcPct val="90000"/>
              </a:lnSpc>
            </a:pPr>
            <a:r>
              <a:rPr lang="en-US" sz="2800" dirty="0"/>
              <a:t>Lobar pneumonia</a:t>
            </a:r>
          </a:p>
          <a:p>
            <a:pPr>
              <a:lnSpc>
                <a:spcPct val="90000"/>
              </a:lnSpc>
            </a:pPr>
            <a:r>
              <a:rPr lang="en-US" sz="2800" dirty="0"/>
              <a:t>Interstitial pneumonia</a:t>
            </a:r>
          </a:p>
        </p:txBody>
      </p:sp>
    </p:spTree>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a:bodyPr>
          <a:lstStyle/>
          <a:p>
            <a:r>
              <a:rPr lang="en-US" sz="4000" b="1" dirty="0">
                <a:solidFill>
                  <a:srgbClr val="0000FF"/>
                </a:solidFill>
              </a:rPr>
              <a:t>Acute bronchitis (“chest cold”)</a:t>
            </a:r>
          </a:p>
        </p:txBody>
      </p:sp>
      <p:sp>
        <p:nvSpPr>
          <p:cNvPr id="226307" name="Rectangle 3"/>
          <p:cNvSpPr>
            <a:spLocks noGrp="1" noChangeArrowheads="1"/>
          </p:cNvSpPr>
          <p:nvPr>
            <p:ph type="body" idx="1"/>
          </p:nvPr>
        </p:nvSpPr>
        <p:spPr>
          <a:xfrm>
            <a:off x="0" y="1600200"/>
            <a:ext cx="9144000" cy="4648199"/>
          </a:xfrm>
        </p:spPr>
        <p:txBody>
          <a:bodyPr>
            <a:normAutofit lnSpcReduction="10000"/>
          </a:bodyPr>
          <a:lstStyle/>
          <a:p>
            <a:pPr algn="just">
              <a:buSzTx/>
              <a:buFont typeface="Wingdings" pitchFamily="2" charset="2"/>
              <a:buChar char="§"/>
            </a:pPr>
            <a:r>
              <a:rPr lang="en-US" sz="2400" dirty="0"/>
              <a:t>Usually of viral </a:t>
            </a:r>
            <a:r>
              <a:rPr lang="en-US" sz="2400" dirty="0" smtClean="0"/>
              <a:t>etiology and bacteria</a:t>
            </a:r>
          </a:p>
          <a:p>
            <a:pPr algn="just">
              <a:buSzTx/>
              <a:buFont typeface="Wingdings" pitchFamily="2" charset="2"/>
              <a:buChar char="§"/>
            </a:pPr>
            <a:endParaRPr lang="en-US" sz="2400" dirty="0"/>
          </a:p>
          <a:p>
            <a:pPr algn="just">
              <a:buSzTx/>
              <a:buFont typeface="Wingdings" pitchFamily="2" charset="2"/>
              <a:buChar char="§"/>
            </a:pPr>
            <a:r>
              <a:rPr lang="en-US" sz="2400" dirty="0"/>
              <a:t>A common cause for overuse of </a:t>
            </a:r>
            <a:r>
              <a:rPr lang="en-US" sz="2400" dirty="0" smtClean="0"/>
              <a:t>antibiotics</a:t>
            </a:r>
          </a:p>
          <a:p>
            <a:pPr algn="just">
              <a:buSzTx/>
              <a:buFont typeface="Wingdings" pitchFamily="2" charset="2"/>
              <a:buChar char="§"/>
            </a:pPr>
            <a:endParaRPr lang="en-US" sz="2400" dirty="0"/>
          </a:p>
          <a:p>
            <a:pPr algn="just">
              <a:buSzTx/>
              <a:buFont typeface="Wingdings" pitchFamily="2" charset="2"/>
              <a:buChar char="§"/>
            </a:pPr>
            <a:r>
              <a:rPr lang="en-US" sz="2400" i="1" dirty="0" err="1"/>
              <a:t>Bordetella</a:t>
            </a:r>
            <a:r>
              <a:rPr lang="en-US" sz="2400" i="1" dirty="0"/>
              <a:t> </a:t>
            </a:r>
            <a:r>
              <a:rPr lang="en-US" sz="2400" i="1" dirty="0" err="1"/>
              <a:t>pertussis</a:t>
            </a:r>
            <a:r>
              <a:rPr lang="en-US" sz="2400" dirty="0"/>
              <a:t> (whooping cough) sometimes causes acute bronchitis in </a:t>
            </a:r>
            <a:r>
              <a:rPr lang="en-US" sz="2400" dirty="0" smtClean="0"/>
              <a:t>adults</a:t>
            </a:r>
          </a:p>
          <a:p>
            <a:pPr algn="just">
              <a:buSzTx/>
              <a:buFont typeface="Wingdings" pitchFamily="2" charset="2"/>
              <a:buChar char="§"/>
            </a:pPr>
            <a:endParaRPr lang="en-US" sz="2400" dirty="0"/>
          </a:p>
          <a:p>
            <a:pPr algn="just">
              <a:buSzTx/>
              <a:buFont typeface="Wingdings" pitchFamily="2" charset="2"/>
              <a:buChar char="§"/>
            </a:pPr>
            <a:r>
              <a:rPr lang="en-US" sz="2400" i="1" dirty="0" err="1"/>
              <a:t>Mycoplasma</a:t>
            </a:r>
            <a:r>
              <a:rPr lang="en-US" sz="2400" i="1" dirty="0"/>
              <a:t> pneumoniae</a:t>
            </a:r>
            <a:r>
              <a:rPr lang="en-US" sz="2400" dirty="0"/>
              <a:t> and </a:t>
            </a:r>
            <a:r>
              <a:rPr lang="en-US" sz="2400" i="1" dirty="0"/>
              <a:t>Chlamydia</a:t>
            </a:r>
            <a:r>
              <a:rPr lang="en-US" sz="2400" dirty="0"/>
              <a:t> </a:t>
            </a:r>
            <a:r>
              <a:rPr lang="en-US" sz="2400" i="1" dirty="0"/>
              <a:t>pneumoniae</a:t>
            </a:r>
            <a:r>
              <a:rPr lang="en-US" sz="2400" dirty="0"/>
              <a:t> may play a </a:t>
            </a:r>
            <a:r>
              <a:rPr lang="en-US" sz="2400" dirty="0" smtClean="0"/>
              <a:t>role</a:t>
            </a:r>
          </a:p>
          <a:p>
            <a:pPr algn="just">
              <a:buSzTx/>
              <a:buFont typeface="Wingdings" pitchFamily="2" charset="2"/>
              <a:buChar char="§"/>
            </a:pPr>
            <a:endParaRPr lang="en-US" sz="2400" dirty="0" smtClean="0"/>
          </a:p>
          <a:p>
            <a:pPr algn="just">
              <a:buSzTx/>
              <a:buFont typeface="Wingdings" pitchFamily="2" charset="2"/>
              <a:buChar char="§"/>
            </a:pPr>
            <a:r>
              <a:rPr lang="en-US" sz="2400" b="1" dirty="0" smtClean="0"/>
              <a:t>Characterised</a:t>
            </a:r>
            <a:r>
              <a:rPr lang="en-US" sz="2400" dirty="0" smtClean="0"/>
              <a:t> by coughing, production of mucopurulent sputum, and narrowing of the bronchi due to spasmodic contraction</a:t>
            </a:r>
            <a:endParaRPr lang="en-US" sz="2400" dirty="0"/>
          </a:p>
        </p:txBody>
      </p:sp>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ormAutofit/>
          </a:bodyPr>
          <a:lstStyle/>
          <a:p>
            <a:r>
              <a:rPr lang="en-US" sz="4000" b="1" dirty="0" err="1">
                <a:solidFill>
                  <a:srgbClr val="0000FF"/>
                </a:solidFill>
              </a:rPr>
              <a:t>Bronchiectasis</a:t>
            </a:r>
            <a:endParaRPr lang="en-US" sz="4000" b="1" dirty="0">
              <a:solidFill>
                <a:srgbClr val="0000FF"/>
              </a:solidFill>
            </a:endParaRPr>
          </a:p>
        </p:txBody>
      </p:sp>
      <p:sp>
        <p:nvSpPr>
          <p:cNvPr id="228355" name="Rectangle 3"/>
          <p:cNvSpPr>
            <a:spLocks noGrp="1" noChangeArrowheads="1"/>
          </p:cNvSpPr>
          <p:nvPr>
            <p:ph type="body" idx="1"/>
          </p:nvPr>
        </p:nvSpPr>
        <p:spPr>
          <a:xfrm>
            <a:off x="228600" y="1600200"/>
            <a:ext cx="8915400" cy="4876800"/>
          </a:xfrm>
        </p:spPr>
        <p:txBody>
          <a:bodyPr>
            <a:normAutofit lnSpcReduction="10000"/>
          </a:bodyPr>
          <a:lstStyle/>
          <a:p>
            <a:pPr algn="just">
              <a:buFont typeface="Wingdings" pitchFamily="2" charset="2"/>
              <a:buChar char="§"/>
            </a:pPr>
            <a:r>
              <a:rPr lang="en-US" sz="2400" dirty="0"/>
              <a:t>Abnormal </a:t>
            </a:r>
            <a:r>
              <a:rPr lang="en-US" sz="2400" b="1" dirty="0"/>
              <a:t>dilatation </a:t>
            </a:r>
            <a:r>
              <a:rPr lang="en-US" sz="2400" b="1" dirty="0" smtClean="0"/>
              <a:t>or widening of </a:t>
            </a:r>
            <a:r>
              <a:rPr lang="en-US" sz="2400" b="1" dirty="0"/>
              <a:t>bronchi </a:t>
            </a:r>
            <a:r>
              <a:rPr lang="en-US" sz="2400" dirty="0"/>
              <a:t>with chronic productive cough</a:t>
            </a:r>
            <a:r>
              <a:rPr lang="en-US" sz="2400" dirty="0" smtClean="0"/>
              <a:t>.</a:t>
            </a:r>
          </a:p>
          <a:p>
            <a:pPr algn="just">
              <a:buFont typeface="Wingdings" pitchFamily="2" charset="2"/>
              <a:buChar char="§"/>
            </a:pPr>
            <a:endParaRPr lang="en-US" sz="2400" dirty="0" smtClean="0"/>
          </a:p>
          <a:p>
            <a:pPr algn="just">
              <a:buFont typeface="Wingdings" pitchFamily="2" charset="2"/>
              <a:buChar char="§"/>
            </a:pPr>
            <a:r>
              <a:rPr lang="en-US" sz="2400" dirty="0" smtClean="0"/>
              <a:t>Pus may form in the widened bronchus so that the patient coughs up </a:t>
            </a:r>
            <a:r>
              <a:rPr lang="en-US" sz="2400" b="1" dirty="0" smtClean="0"/>
              <a:t>purulent sputum</a:t>
            </a:r>
            <a:r>
              <a:rPr lang="en-US" sz="2400" dirty="0" smtClean="0"/>
              <a:t>, which may contain blood.</a:t>
            </a:r>
          </a:p>
          <a:p>
            <a:pPr algn="just">
              <a:buFont typeface="Wingdings" pitchFamily="2" charset="2"/>
              <a:buChar char="§"/>
            </a:pPr>
            <a:endParaRPr lang="en-US" sz="2400" dirty="0"/>
          </a:p>
          <a:p>
            <a:pPr algn="just"/>
            <a:r>
              <a:rPr lang="en-US" sz="2400" dirty="0"/>
              <a:t>Can be </a:t>
            </a:r>
            <a:r>
              <a:rPr lang="en-US" sz="2400" dirty="0" smtClean="0"/>
              <a:t>due </a:t>
            </a:r>
            <a:r>
              <a:rPr lang="en-US" sz="2400" dirty="0"/>
              <a:t>to </a:t>
            </a:r>
            <a:r>
              <a:rPr lang="en-US" sz="2400" b="1" dirty="0"/>
              <a:t>cystic </a:t>
            </a:r>
            <a:r>
              <a:rPr lang="en-US" sz="2400" b="1" dirty="0" smtClean="0"/>
              <a:t>fibrosis </a:t>
            </a:r>
            <a:r>
              <a:rPr lang="en-US" sz="2400" dirty="0" smtClean="0"/>
              <a:t>(disorder of the mucus-secreting glands of the lungs) (associated </a:t>
            </a:r>
            <a:r>
              <a:rPr lang="en-US" sz="2400" dirty="0"/>
              <a:t>with </a:t>
            </a:r>
            <a:r>
              <a:rPr lang="en-US" sz="2400" i="1" dirty="0"/>
              <a:t>S. aureus</a:t>
            </a:r>
            <a:r>
              <a:rPr lang="en-US" sz="2400" dirty="0"/>
              <a:t> and </a:t>
            </a:r>
            <a:r>
              <a:rPr lang="en-US" sz="2400" i="1" dirty="0"/>
              <a:t>Pseudomonas</a:t>
            </a:r>
            <a:r>
              <a:rPr lang="en-US" sz="2400" dirty="0"/>
              <a:t> </a:t>
            </a:r>
            <a:r>
              <a:rPr lang="en-US" sz="2400" dirty="0" smtClean="0"/>
              <a:t>species)</a:t>
            </a:r>
          </a:p>
          <a:p>
            <a:pPr algn="just"/>
            <a:endParaRPr lang="en-US" sz="2400" dirty="0" smtClean="0"/>
          </a:p>
          <a:p>
            <a:pPr algn="just"/>
            <a:r>
              <a:rPr lang="en-US" sz="2400" dirty="0" smtClean="0"/>
              <a:t>Or from obstruction, either by an inhaled foreign body or by a growth (including cancer)</a:t>
            </a:r>
          </a:p>
          <a:p>
            <a:pPr algn="just">
              <a:buNone/>
            </a:pPr>
            <a:endParaRPr lang="en-US" sz="2400" dirty="0"/>
          </a:p>
        </p:txBody>
      </p:sp>
    </p:spTree>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a:xfrm>
            <a:off x="381000" y="1981200"/>
            <a:ext cx="8229600" cy="1600200"/>
          </a:xfrm>
          <a:noFill/>
          <a:ln/>
        </p:spPr>
        <p:txBody>
          <a:bodyPr>
            <a:normAutofit/>
          </a:bodyPr>
          <a:lstStyle/>
          <a:p>
            <a:r>
              <a:rPr lang="en-US" sz="4800" b="1" dirty="0">
                <a:solidFill>
                  <a:srgbClr val="0000FF"/>
                </a:solidFill>
              </a:rPr>
              <a:t>Pneumonia</a:t>
            </a:r>
          </a:p>
        </p:txBody>
      </p:sp>
    </p:spTree>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1027"/>
          <p:cNvSpPr>
            <a:spLocks noGrp="1" noChangeArrowheads="1"/>
          </p:cNvSpPr>
          <p:nvPr>
            <p:ph type="body" idx="1"/>
          </p:nvPr>
        </p:nvSpPr>
        <p:spPr>
          <a:xfrm>
            <a:off x="0" y="1600200"/>
            <a:ext cx="9144000" cy="4525963"/>
          </a:xfrm>
          <a:noFill/>
          <a:ln/>
        </p:spPr>
        <p:txBody>
          <a:bodyPr>
            <a:normAutofit/>
          </a:bodyPr>
          <a:lstStyle/>
          <a:p>
            <a:pPr algn="just"/>
            <a:r>
              <a:rPr lang="en-US" sz="2400" dirty="0" smtClean="0"/>
              <a:t>6</a:t>
            </a:r>
            <a:r>
              <a:rPr lang="en-US" sz="2400" baseline="30000" dirty="0" smtClean="0"/>
              <a:t>th</a:t>
            </a:r>
            <a:r>
              <a:rPr lang="en-US" sz="2400" dirty="0" smtClean="0"/>
              <a:t> </a:t>
            </a:r>
            <a:r>
              <a:rPr lang="en-US" sz="2400" dirty="0"/>
              <a:t>leading cause of death in U.S.A</a:t>
            </a:r>
            <a:r>
              <a:rPr lang="en-US" sz="2400" dirty="0" smtClean="0"/>
              <a:t>. and in world</a:t>
            </a:r>
          </a:p>
          <a:p>
            <a:pPr algn="just"/>
            <a:endParaRPr lang="en-US" sz="2400" dirty="0"/>
          </a:p>
          <a:p>
            <a:pPr algn="just"/>
            <a:r>
              <a:rPr lang="en-US" sz="2400" dirty="0"/>
              <a:t>About 3 million cases per year; </a:t>
            </a:r>
            <a:r>
              <a:rPr lang="en-US" sz="2400" dirty="0" smtClean="0"/>
              <a:t>&gt;500,000 </a:t>
            </a:r>
            <a:r>
              <a:rPr lang="en-US" sz="2400" dirty="0"/>
              <a:t>hospital </a:t>
            </a:r>
            <a:r>
              <a:rPr lang="en-US" sz="2400" dirty="0" smtClean="0"/>
              <a:t>admissions</a:t>
            </a:r>
          </a:p>
          <a:p>
            <a:pPr algn="just"/>
            <a:endParaRPr lang="en-US" sz="2400" dirty="0"/>
          </a:p>
          <a:p>
            <a:pPr algn="just"/>
            <a:r>
              <a:rPr lang="en-US" sz="2400" dirty="0"/>
              <a:t>About 50% of cases and the majority of deaths are due to </a:t>
            </a:r>
            <a:r>
              <a:rPr lang="en-US" sz="2400" dirty="0" smtClean="0"/>
              <a:t>bacteria</a:t>
            </a:r>
          </a:p>
          <a:p>
            <a:pPr algn="just"/>
            <a:endParaRPr lang="en-US" sz="2400" dirty="0"/>
          </a:p>
          <a:p>
            <a:pPr algn="just"/>
            <a:r>
              <a:rPr lang="en-US" sz="2400" dirty="0"/>
              <a:t>Precise diagnosis is usually desirable but difficult to obtain</a:t>
            </a:r>
          </a:p>
        </p:txBody>
      </p:sp>
      <p:sp>
        <p:nvSpPr>
          <p:cNvPr id="5" name="Rectangle 1026"/>
          <p:cNvSpPr>
            <a:spLocks noGrp="1" noChangeArrowheads="1"/>
          </p:cNvSpPr>
          <p:nvPr>
            <p:ph type="title"/>
          </p:nvPr>
        </p:nvSpPr>
        <p:spPr>
          <a:xfrm>
            <a:off x="457200" y="0"/>
            <a:ext cx="8229600" cy="1143000"/>
          </a:xfrm>
          <a:noFill/>
          <a:ln/>
        </p:spPr>
        <p:txBody>
          <a:bodyPr/>
          <a:lstStyle/>
          <a:p>
            <a:r>
              <a:rPr lang="en-US" b="1" dirty="0">
                <a:solidFill>
                  <a:srgbClr val="0000FF"/>
                </a:solidFill>
              </a:rPr>
              <a:t>Pneumonia</a:t>
            </a:r>
          </a:p>
        </p:txBody>
      </p:sp>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76400"/>
            <a:ext cx="4495800" cy="3477875"/>
          </a:xfrm>
          <a:prstGeom prst="rect">
            <a:avLst/>
          </a:prstGeom>
        </p:spPr>
        <p:txBody>
          <a:bodyPr wrap="square">
            <a:spAutoFit/>
          </a:bodyPr>
          <a:lstStyle/>
          <a:p>
            <a:pPr marL="457200" indent="-457200" algn="just">
              <a:buFont typeface="Wingdings" pitchFamily="2" charset="2"/>
              <a:buChar char="Ø"/>
            </a:pPr>
            <a:r>
              <a:rPr lang="en-US" sz="2200" dirty="0" smtClean="0"/>
              <a:t>Most </a:t>
            </a:r>
            <a:r>
              <a:rPr lang="en-US" sz="2200" b="1" dirty="0" smtClean="0"/>
              <a:t>common</a:t>
            </a:r>
            <a:r>
              <a:rPr lang="en-US" sz="2200" dirty="0" smtClean="0"/>
              <a:t> </a:t>
            </a:r>
            <a:r>
              <a:rPr lang="en-US" sz="2200" b="1" dirty="0" smtClean="0"/>
              <a:t>entry point </a:t>
            </a:r>
            <a:r>
              <a:rPr lang="en-US" sz="2200" dirty="0" smtClean="0"/>
              <a:t>for infections</a:t>
            </a:r>
          </a:p>
          <a:p>
            <a:pPr marL="457200" indent="-457200" algn="just">
              <a:buFont typeface="Wingdings" pitchFamily="2" charset="2"/>
              <a:buChar char="Ø"/>
            </a:pPr>
            <a:endParaRPr lang="en-US" sz="2200" dirty="0" smtClean="0"/>
          </a:p>
          <a:p>
            <a:pPr marL="457200" indent="-457200" algn="just">
              <a:buFont typeface="Wingdings" pitchFamily="2" charset="2"/>
              <a:buChar char="Ø"/>
            </a:pPr>
            <a:r>
              <a:rPr lang="en-US" sz="2200" b="1" dirty="0" smtClean="0"/>
              <a:t>Upper respiratory tract </a:t>
            </a:r>
            <a:r>
              <a:rPr lang="en-US" sz="2200" dirty="0" smtClean="0"/>
              <a:t>includes:</a:t>
            </a:r>
          </a:p>
          <a:p>
            <a:pPr marL="914400" lvl="1" indent="-457200" algn="just">
              <a:buFont typeface="Arial" pitchFamily="34" charset="0"/>
              <a:buChar char="•"/>
            </a:pPr>
            <a:r>
              <a:rPr lang="en-US" sz="2200" dirty="0" smtClean="0"/>
              <a:t>nose, nasal cavity, sinuses, mouth, throat</a:t>
            </a:r>
          </a:p>
          <a:p>
            <a:pPr marL="914400" lvl="1" indent="-457200" algn="just"/>
            <a:r>
              <a:rPr lang="en-US" sz="2200" dirty="0" smtClean="0"/>
              <a:t> </a:t>
            </a:r>
          </a:p>
          <a:p>
            <a:pPr marL="457200" indent="-457200" algn="just">
              <a:buFont typeface="Wingdings" pitchFamily="2" charset="2"/>
              <a:buChar char="Ø"/>
            </a:pPr>
            <a:r>
              <a:rPr lang="en-US" sz="2200" b="1" dirty="0" smtClean="0"/>
              <a:t>Lower respiratory tract </a:t>
            </a:r>
            <a:r>
              <a:rPr lang="en-US" sz="2200" dirty="0" smtClean="0"/>
              <a:t>includes: </a:t>
            </a:r>
          </a:p>
          <a:p>
            <a:pPr marL="914400" lvl="1" indent="-457200" algn="just">
              <a:buFont typeface="Arial" pitchFamily="34" charset="0"/>
              <a:buChar char="•"/>
            </a:pPr>
            <a:r>
              <a:rPr lang="en-US" sz="2200" dirty="0" smtClean="0"/>
              <a:t>Trachea, bronchi, bronchioles, and alveoli in the lungs</a:t>
            </a:r>
            <a:endParaRPr lang="en-US" sz="2200" dirty="0"/>
          </a:p>
        </p:txBody>
      </p:sp>
      <p:sp>
        <p:nvSpPr>
          <p:cNvPr id="3" name="TextBox 2"/>
          <p:cNvSpPr txBox="1"/>
          <p:nvPr/>
        </p:nvSpPr>
        <p:spPr>
          <a:xfrm>
            <a:off x="0" y="152400"/>
            <a:ext cx="9144000"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3200" b="1" dirty="0" smtClean="0"/>
              <a:t>Introduction</a:t>
            </a:r>
            <a:endParaRPr lang="en-US" sz="3200" b="1" dirty="0"/>
          </a:p>
        </p:txBody>
      </p:sp>
      <p:pic>
        <p:nvPicPr>
          <p:cNvPr id="4" name="Picture 3" descr="21_01a"/>
          <p:cNvPicPr>
            <a:picLocks noChangeAspect="1" noChangeArrowheads="1"/>
          </p:cNvPicPr>
          <p:nvPr/>
        </p:nvPicPr>
        <p:blipFill>
          <a:blip r:embed="rId2" cstate="print"/>
          <a:srcRect l="-630" t="3534" b="5743"/>
          <a:stretch>
            <a:fillRect/>
          </a:stretch>
        </p:blipFill>
        <p:spPr bwMode="auto">
          <a:xfrm>
            <a:off x="4876800" y="930977"/>
            <a:ext cx="4114800" cy="5012623"/>
          </a:xfrm>
          <a:prstGeom prst="rect">
            <a:avLst/>
          </a:prstGeom>
          <a:noFill/>
          <a:ln w="38100">
            <a:solidFill>
              <a:schemeClr val="accent2"/>
            </a:solidFill>
            <a:miter lim="800000"/>
            <a:headEnd/>
            <a:tailEnd/>
          </a:ln>
          <a:effectLst/>
        </p:spPr>
      </p:pic>
      <p:sp>
        <p:nvSpPr>
          <p:cNvPr id="5" name="TextBox 4"/>
          <p:cNvSpPr txBox="1"/>
          <p:nvPr/>
        </p:nvSpPr>
        <p:spPr>
          <a:xfrm>
            <a:off x="4419600" y="6059269"/>
            <a:ext cx="4724400" cy="461665"/>
          </a:xfrm>
          <a:prstGeom prst="rect">
            <a:avLst/>
          </a:prstGeom>
          <a:noFill/>
        </p:spPr>
        <p:txBody>
          <a:bodyPr wrap="square" rtlCol="0">
            <a:spAutoFit/>
          </a:bodyPr>
          <a:lstStyle/>
          <a:p>
            <a:r>
              <a:rPr lang="en-US" sz="2400" b="1" u="sng" dirty="0" smtClean="0"/>
              <a:t>Fig: Overview of respiratory  system</a:t>
            </a:r>
            <a:endParaRPr lang="en-US" sz="2400" b="1" u="sng" dirty="0"/>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800600"/>
          </a:xfrm>
        </p:spPr>
        <p:txBody>
          <a:bodyPr>
            <a:normAutofit lnSpcReduction="10000"/>
          </a:bodyPr>
          <a:lstStyle/>
          <a:p>
            <a:pPr algn="just"/>
            <a:r>
              <a:rPr lang="en-US" sz="2400" dirty="0" smtClean="0"/>
              <a:t>Pneumonia is defined as </a:t>
            </a:r>
            <a:r>
              <a:rPr lang="en-US" sz="2400" b="1" dirty="0" smtClean="0">
                <a:solidFill>
                  <a:srgbClr val="FF0000"/>
                </a:solidFill>
              </a:rPr>
              <a:t>acute inflammation of the lung parenchyma </a:t>
            </a:r>
            <a:r>
              <a:rPr lang="en-US" sz="2400" dirty="0" smtClean="0"/>
              <a:t>distal to the terminal bronchioles (consisting of the respiratory bronchiole, alveolar ducts, alveolar sacs and alveoli). </a:t>
            </a:r>
          </a:p>
          <a:p>
            <a:pPr algn="just"/>
            <a:endParaRPr lang="en-US" sz="2400" dirty="0" smtClean="0"/>
          </a:p>
          <a:p>
            <a:pPr algn="just"/>
            <a:r>
              <a:rPr lang="en-US" sz="2400" dirty="0" smtClean="0"/>
              <a:t>The terms ‘</a:t>
            </a:r>
            <a:r>
              <a:rPr lang="en-US" sz="2400" b="1" dirty="0" smtClean="0"/>
              <a:t>pneumonia</a:t>
            </a:r>
            <a:r>
              <a:rPr lang="en-US" sz="2400" dirty="0" smtClean="0"/>
              <a:t>’ and ‘</a:t>
            </a:r>
            <a:r>
              <a:rPr lang="en-US" sz="2400" b="1" dirty="0" smtClean="0"/>
              <a:t>pneumonitis</a:t>
            </a:r>
            <a:r>
              <a:rPr lang="en-US" sz="2400" dirty="0" smtClean="0"/>
              <a:t>’ are often used synonymously for </a:t>
            </a:r>
            <a:r>
              <a:rPr lang="en-US" sz="2400" b="1" dirty="0" smtClean="0"/>
              <a:t>inflammation of the lungs</a:t>
            </a:r>
            <a:r>
              <a:rPr lang="en-US" sz="2400" dirty="0" smtClean="0"/>
              <a:t>, while ‘</a:t>
            </a:r>
            <a:r>
              <a:rPr lang="en-US" sz="2400" b="1" dirty="0" smtClean="0">
                <a:solidFill>
                  <a:srgbClr val="002060"/>
                </a:solidFill>
              </a:rPr>
              <a:t>consolidation</a:t>
            </a:r>
            <a:r>
              <a:rPr lang="en-US" sz="2400" dirty="0" smtClean="0"/>
              <a:t>’ (</a:t>
            </a:r>
            <a:r>
              <a:rPr lang="en-US" sz="2400" b="1" dirty="0" smtClean="0">
                <a:solidFill>
                  <a:srgbClr val="002060"/>
                </a:solidFill>
              </a:rPr>
              <a:t>meaning; solidification and fluid filled alveoli produced by inflamed tissue</a:t>
            </a:r>
            <a:r>
              <a:rPr lang="en-US" sz="2400" dirty="0" smtClean="0"/>
              <a:t>) is the term used for gross and radiologic appearance of the lungs in pneumonia.</a:t>
            </a:r>
          </a:p>
          <a:p>
            <a:pPr algn="just"/>
            <a:endParaRPr lang="en-US" sz="2400" dirty="0" smtClean="0"/>
          </a:p>
          <a:p>
            <a:pPr algn="just"/>
            <a:r>
              <a:rPr lang="en-US" sz="2400" dirty="0" smtClean="0"/>
              <a:t>An acute respiratory illness of the lung parenchyma associated with recently developed radiological pulmonary shadowing which may be </a:t>
            </a:r>
            <a:r>
              <a:rPr lang="en-US" sz="2400" b="1" dirty="0" smtClean="0"/>
              <a:t>segmental</a:t>
            </a:r>
            <a:r>
              <a:rPr lang="en-US" sz="2400" dirty="0" smtClean="0"/>
              <a:t>, </a:t>
            </a:r>
            <a:r>
              <a:rPr lang="en-US" sz="2400" b="1" dirty="0" smtClean="0"/>
              <a:t>lobar</a:t>
            </a:r>
            <a:r>
              <a:rPr lang="en-US" sz="2400" dirty="0" smtClean="0"/>
              <a:t> or </a:t>
            </a:r>
            <a:r>
              <a:rPr lang="en-US" sz="2400" b="1" dirty="0" err="1" smtClean="0"/>
              <a:t>multilobar</a:t>
            </a:r>
            <a:r>
              <a:rPr lang="en-US" sz="2400" dirty="0" smtClean="0"/>
              <a:t>.</a:t>
            </a:r>
            <a:endParaRPr lang="en-US" sz="2400" dirty="0"/>
          </a:p>
        </p:txBody>
      </p:sp>
      <p:sp>
        <p:nvSpPr>
          <p:cNvPr id="4" name="Rectangle 1026"/>
          <p:cNvSpPr>
            <a:spLocks noGrp="1" noChangeArrowheads="1"/>
          </p:cNvSpPr>
          <p:nvPr>
            <p:ph type="title"/>
          </p:nvPr>
        </p:nvSpPr>
        <p:spPr>
          <a:xfrm>
            <a:off x="457200" y="0"/>
            <a:ext cx="8229600" cy="1143000"/>
          </a:xfrm>
          <a:noFill/>
          <a:ln/>
        </p:spPr>
        <p:txBody>
          <a:bodyPr/>
          <a:lstStyle/>
          <a:p>
            <a:r>
              <a:rPr lang="en-US" b="1" dirty="0">
                <a:solidFill>
                  <a:srgbClr val="0000FF"/>
                </a:solidFill>
              </a:rPr>
              <a:t>Pneumonia</a:t>
            </a:r>
          </a:p>
        </p:txBody>
      </p:sp>
    </p:spTree>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0"/>
            <a:ext cx="7772400" cy="914400"/>
          </a:xfrm>
        </p:spPr>
        <p:txBody>
          <a:bodyPr/>
          <a:lstStyle/>
          <a:p>
            <a:r>
              <a:rPr lang="en-US" b="1" dirty="0">
                <a:solidFill>
                  <a:srgbClr val="0000FF"/>
                </a:solidFill>
              </a:rPr>
              <a:t>Types of Pneumonia</a:t>
            </a:r>
            <a:endParaRPr lang="en-CA" b="1" dirty="0">
              <a:solidFill>
                <a:srgbClr val="0000FF"/>
              </a:solidFill>
            </a:endParaRPr>
          </a:p>
        </p:txBody>
      </p:sp>
      <p:sp>
        <p:nvSpPr>
          <p:cNvPr id="56323" name="Rectangle 3"/>
          <p:cNvSpPr>
            <a:spLocks noGrp="1" noChangeArrowheads="1"/>
          </p:cNvSpPr>
          <p:nvPr>
            <p:ph type="body" idx="1"/>
          </p:nvPr>
        </p:nvSpPr>
        <p:spPr>
          <a:xfrm>
            <a:off x="0" y="990600"/>
            <a:ext cx="9144000" cy="5867400"/>
          </a:xfrm>
        </p:spPr>
        <p:txBody>
          <a:bodyPr>
            <a:noAutofit/>
          </a:bodyPr>
          <a:lstStyle/>
          <a:p>
            <a:r>
              <a:rPr lang="en-US" sz="2400" dirty="0"/>
              <a:t>One of the classification divides pneumonia into:</a:t>
            </a:r>
          </a:p>
          <a:p>
            <a:pPr lvl="1"/>
            <a:r>
              <a:rPr lang="en-US" sz="2400" b="1" dirty="0"/>
              <a:t>Primary</a:t>
            </a:r>
            <a:r>
              <a:rPr lang="en-US" sz="2400" dirty="0"/>
              <a:t> </a:t>
            </a:r>
            <a:r>
              <a:rPr lang="en-US" sz="2400" dirty="0">
                <a:solidFill>
                  <a:schemeClr val="accent2"/>
                </a:solidFill>
              </a:rPr>
              <a:t>(community-acquired)</a:t>
            </a:r>
            <a:endParaRPr lang="en-US" sz="2400" dirty="0"/>
          </a:p>
          <a:p>
            <a:pPr lvl="2"/>
            <a:r>
              <a:rPr lang="en-US" b="1" dirty="0"/>
              <a:t>Typical pneumonia</a:t>
            </a:r>
          </a:p>
          <a:p>
            <a:pPr lvl="3"/>
            <a:r>
              <a:rPr lang="en-US" sz="2400" dirty="0"/>
              <a:t>Lobar pneumonia</a:t>
            </a:r>
          </a:p>
          <a:p>
            <a:pPr lvl="3"/>
            <a:r>
              <a:rPr lang="en-US" sz="2400" dirty="0"/>
              <a:t>Bronchopneumonia</a:t>
            </a:r>
          </a:p>
          <a:p>
            <a:pPr lvl="2"/>
            <a:r>
              <a:rPr lang="en-US" b="1" dirty="0"/>
              <a:t>Atypical pneumonia</a:t>
            </a:r>
          </a:p>
          <a:p>
            <a:pPr lvl="1"/>
            <a:r>
              <a:rPr lang="en-US" sz="2400" b="1" dirty="0"/>
              <a:t>Secondary </a:t>
            </a:r>
          </a:p>
          <a:p>
            <a:pPr lvl="2"/>
            <a:r>
              <a:rPr lang="en-US" dirty="0"/>
              <a:t>Aspiration pneumonia</a:t>
            </a:r>
          </a:p>
          <a:p>
            <a:pPr lvl="2"/>
            <a:r>
              <a:rPr lang="en-US" dirty="0"/>
              <a:t>Nosocomial (hospital-acquired) pneumonia</a:t>
            </a:r>
          </a:p>
          <a:p>
            <a:pPr lvl="2"/>
            <a:r>
              <a:rPr lang="en-US" dirty="0"/>
              <a:t>Pneumonia in </a:t>
            </a:r>
            <a:r>
              <a:rPr lang="en-US" dirty="0" err="1"/>
              <a:t>immunosuppression</a:t>
            </a:r>
            <a:endParaRPr lang="en-US" dirty="0"/>
          </a:p>
          <a:p>
            <a:pPr lvl="1"/>
            <a:r>
              <a:rPr lang="en-US" sz="2400" dirty="0"/>
              <a:t>Others:</a:t>
            </a:r>
          </a:p>
          <a:p>
            <a:pPr lvl="2"/>
            <a:r>
              <a:rPr lang="en-US" dirty="0"/>
              <a:t>Chronic pneumonia</a:t>
            </a:r>
          </a:p>
          <a:p>
            <a:pPr lvl="2"/>
            <a:r>
              <a:rPr lang="en-US" dirty="0"/>
              <a:t>Necrotizing pneumonia/</a:t>
            </a:r>
            <a:r>
              <a:rPr lang="en-US" dirty="0" err="1"/>
              <a:t>Supporative</a:t>
            </a:r>
            <a:r>
              <a:rPr lang="en-US" dirty="0"/>
              <a:t> pneumonia/Lung Abscess</a:t>
            </a:r>
            <a:endParaRPr lang="en-CA" dirty="0"/>
          </a:p>
        </p:txBody>
      </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descr="G:\Raid\Temp 3\lobar pneumonia.TIF"/>
          <p:cNvPicPr>
            <a:picLocks noChangeAspect="1" noChangeArrowheads="1"/>
          </p:cNvPicPr>
          <p:nvPr/>
        </p:nvPicPr>
        <p:blipFill>
          <a:blip r:embed="rId3" cstate="print"/>
          <a:srcRect/>
          <a:stretch>
            <a:fillRect/>
          </a:stretch>
        </p:blipFill>
        <p:spPr bwMode="auto">
          <a:xfrm>
            <a:off x="5556250" y="1143000"/>
            <a:ext cx="2978150" cy="4267200"/>
          </a:xfrm>
          <a:prstGeom prst="rect">
            <a:avLst/>
          </a:prstGeom>
          <a:noFill/>
        </p:spPr>
      </p:pic>
      <p:pic>
        <p:nvPicPr>
          <p:cNvPr id="1026" name="Picture 2" descr="C:\Users\krishna bastola\Desktop\jkjk.jpg"/>
          <p:cNvPicPr>
            <a:picLocks noChangeAspect="1" noChangeArrowheads="1"/>
          </p:cNvPicPr>
          <p:nvPr/>
        </p:nvPicPr>
        <p:blipFill>
          <a:blip r:embed="rId4"/>
          <a:srcRect/>
          <a:stretch>
            <a:fillRect/>
          </a:stretch>
        </p:blipFill>
        <p:spPr bwMode="auto">
          <a:xfrm>
            <a:off x="187443" y="1219200"/>
            <a:ext cx="4917957" cy="4114800"/>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normAutofit/>
          </a:bodyPr>
          <a:lstStyle/>
          <a:p>
            <a:r>
              <a:rPr lang="en-US" sz="4000" b="1" dirty="0" smtClean="0">
                <a:solidFill>
                  <a:srgbClr val="0000FF"/>
                </a:solidFill>
                <a:latin typeface="Corbel" charset="0"/>
              </a:rPr>
              <a:t>Pathogens in pneumonia</a:t>
            </a:r>
          </a:p>
        </p:txBody>
      </p:sp>
      <p:sp>
        <p:nvSpPr>
          <p:cNvPr id="43011" name="Content Placeholder 5"/>
          <p:cNvSpPr>
            <a:spLocks noGrp="1"/>
          </p:cNvSpPr>
          <p:nvPr>
            <p:ph idx="1"/>
          </p:nvPr>
        </p:nvSpPr>
        <p:spPr/>
        <p:txBody>
          <a:bodyPr>
            <a:normAutofit/>
          </a:bodyPr>
          <a:lstStyle/>
          <a:p>
            <a:r>
              <a:rPr lang="en-US" sz="2400" i="1" dirty="0" smtClean="0"/>
              <a:t>Strep. </a:t>
            </a:r>
            <a:r>
              <a:rPr lang="en-US" sz="2400" i="1" dirty="0" err="1" smtClean="0"/>
              <a:t>pneumoniae</a:t>
            </a:r>
            <a:r>
              <a:rPr lang="en-US" sz="2400" i="1" dirty="0" smtClean="0"/>
              <a:t> (</a:t>
            </a:r>
            <a:r>
              <a:rPr lang="en-US" sz="2400" i="1" dirty="0" err="1" smtClean="0"/>
              <a:t>pneumococcus</a:t>
            </a:r>
            <a:r>
              <a:rPr lang="en-US" sz="2400" i="1" dirty="0" smtClean="0"/>
              <a:t>)</a:t>
            </a:r>
          </a:p>
          <a:p>
            <a:r>
              <a:rPr lang="en-US" sz="2400" i="1" dirty="0" err="1" smtClean="0"/>
              <a:t>Mycoplasma</a:t>
            </a:r>
            <a:r>
              <a:rPr lang="en-US" sz="2400" i="1" dirty="0" smtClean="0"/>
              <a:t> pneumoniae</a:t>
            </a:r>
          </a:p>
          <a:p>
            <a:r>
              <a:rPr lang="en-US" sz="2400" i="1" dirty="0" smtClean="0"/>
              <a:t>H. </a:t>
            </a:r>
            <a:r>
              <a:rPr lang="en-US" sz="2400" i="1" dirty="0" err="1" smtClean="0"/>
              <a:t>influenzae</a:t>
            </a:r>
            <a:endParaRPr lang="en-US" sz="2400" i="1" dirty="0" smtClean="0"/>
          </a:p>
          <a:p>
            <a:r>
              <a:rPr lang="en-US" sz="2400" dirty="0" smtClean="0"/>
              <a:t>Influenza</a:t>
            </a:r>
          </a:p>
          <a:p>
            <a:r>
              <a:rPr lang="en-US" sz="2400" dirty="0" smtClean="0"/>
              <a:t>Chicken pox – in adult smokers</a:t>
            </a:r>
          </a:p>
          <a:p>
            <a:r>
              <a:rPr lang="en-US" sz="2400" i="1" dirty="0" err="1" smtClean="0"/>
              <a:t>Legionella</a:t>
            </a:r>
            <a:endParaRPr lang="en-US" sz="2400" i="1" dirty="0" smtClean="0"/>
          </a:p>
          <a:p>
            <a:r>
              <a:rPr lang="en-US" sz="2400" i="1" dirty="0" err="1" smtClean="0"/>
              <a:t>Coxiella</a:t>
            </a:r>
            <a:r>
              <a:rPr lang="en-US" sz="2400" i="1" dirty="0" smtClean="0"/>
              <a:t> </a:t>
            </a:r>
            <a:r>
              <a:rPr lang="en-US" sz="2400" i="1" dirty="0" err="1" smtClean="0"/>
              <a:t>burnetti</a:t>
            </a:r>
            <a:endParaRPr lang="en-US" sz="2400" i="1" dirty="0" smtClean="0"/>
          </a:p>
          <a:p>
            <a:r>
              <a:rPr lang="en-US" sz="2400" i="1" dirty="0" smtClean="0"/>
              <a:t>Chlamydia </a:t>
            </a:r>
            <a:r>
              <a:rPr lang="en-US" sz="2400" i="1" dirty="0" err="1" smtClean="0"/>
              <a:t>psittaci</a:t>
            </a:r>
            <a:endParaRPr lang="en-US" sz="2400" i="1" dirty="0" smtClean="0"/>
          </a:p>
        </p:txBody>
      </p:sp>
    </p:spTree>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a:xfrm>
            <a:off x="0" y="1562100"/>
            <a:ext cx="9144000" cy="4838700"/>
          </a:xfrm>
          <a:noFill/>
          <a:ln/>
        </p:spPr>
        <p:txBody>
          <a:bodyPr>
            <a:normAutofit/>
          </a:bodyPr>
          <a:lstStyle/>
          <a:p>
            <a:pPr algn="just">
              <a:lnSpc>
                <a:spcPct val="90000"/>
              </a:lnSpc>
            </a:pPr>
            <a:r>
              <a:rPr lang="en-US" sz="2400" b="1" i="1" dirty="0"/>
              <a:t>Streptococcus pneumoniae </a:t>
            </a:r>
            <a:r>
              <a:rPr lang="en-US" sz="2400" dirty="0"/>
              <a:t>the most common cause of community-acquired pneumonia requiring </a:t>
            </a:r>
            <a:r>
              <a:rPr lang="en-US" sz="2400" dirty="0" smtClean="0"/>
              <a:t>hospitalization</a:t>
            </a:r>
          </a:p>
          <a:p>
            <a:pPr algn="just">
              <a:lnSpc>
                <a:spcPct val="90000"/>
              </a:lnSpc>
            </a:pPr>
            <a:endParaRPr lang="en-US" sz="2400" dirty="0"/>
          </a:p>
          <a:p>
            <a:pPr algn="just">
              <a:lnSpc>
                <a:spcPct val="90000"/>
              </a:lnSpc>
            </a:pPr>
            <a:r>
              <a:rPr lang="en-US" sz="2400" i="1" dirty="0"/>
              <a:t>Haemophilus influenzae </a:t>
            </a:r>
            <a:r>
              <a:rPr lang="en-US" sz="2400" dirty="0"/>
              <a:t>and </a:t>
            </a:r>
            <a:r>
              <a:rPr lang="en-US" sz="2400" i="1" dirty="0" err="1"/>
              <a:t>Moraxella</a:t>
            </a:r>
            <a:r>
              <a:rPr lang="en-US" sz="2400" i="1" dirty="0"/>
              <a:t> </a:t>
            </a:r>
            <a:r>
              <a:rPr lang="en-US" sz="2400" i="1" dirty="0" err="1"/>
              <a:t>catarrhalis</a:t>
            </a:r>
            <a:r>
              <a:rPr lang="en-US" sz="2400" dirty="0"/>
              <a:t> are increasing in </a:t>
            </a:r>
            <a:r>
              <a:rPr lang="en-US" sz="2400" dirty="0" smtClean="0"/>
              <a:t>frequency</a:t>
            </a:r>
          </a:p>
          <a:p>
            <a:pPr algn="just">
              <a:lnSpc>
                <a:spcPct val="90000"/>
              </a:lnSpc>
            </a:pPr>
            <a:endParaRPr lang="en-US" sz="2400" dirty="0"/>
          </a:p>
          <a:p>
            <a:pPr algn="just">
              <a:lnSpc>
                <a:spcPct val="90000"/>
              </a:lnSpc>
            </a:pPr>
            <a:r>
              <a:rPr lang="en-US" sz="2400" i="1" dirty="0" err="1"/>
              <a:t>Legionella</a:t>
            </a:r>
            <a:r>
              <a:rPr lang="en-US" sz="2400" i="1" dirty="0"/>
              <a:t> </a:t>
            </a:r>
            <a:r>
              <a:rPr lang="en-US" sz="2400" dirty="0"/>
              <a:t>species and </a:t>
            </a:r>
            <a:r>
              <a:rPr lang="en-US" sz="2400" i="1" dirty="0"/>
              <a:t>Chlamydia pneumoniae</a:t>
            </a:r>
            <a:r>
              <a:rPr lang="en-US" sz="2400" dirty="0"/>
              <a:t> have </a:t>
            </a:r>
            <a:r>
              <a:rPr lang="en-US" sz="2400" dirty="0" smtClean="0"/>
              <a:t>emerged</a:t>
            </a:r>
          </a:p>
          <a:p>
            <a:pPr algn="just">
              <a:lnSpc>
                <a:spcPct val="90000"/>
              </a:lnSpc>
            </a:pPr>
            <a:endParaRPr lang="en-US" sz="2400" dirty="0"/>
          </a:p>
          <a:p>
            <a:pPr algn="just">
              <a:lnSpc>
                <a:spcPct val="90000"/>
              </a:lnSpc>
            </a:pPr>
            <a:r>
              <a:rPr lang="en-US" sz="2400" i="1" dirty="0" err="1"/>
              <a:t>Pneumocystis</a:t>
            </a:r>
            <a:r>
              <a:rPr lang="en-US" sz="2400" i="1" dirty="0"/>
              <a:t> </a:t>
            </a:r>
            <a:r>
              <a:rPr lang="en-US" sz="2400" i="1" dirty="0" err="1"/>
              <a:t>carinii</a:t>
            </a:r>
            <a:r>
              <a:rPr lang="en-US" sz="2400" i="1" dirty="0"/>
              <a:t> </a:t>
            </a:r>
            <a:r>
              <a:rPr lang="en-US" sz="2400" dirty="0"/>
              <a:t>(HIV disease)</a:t>
            </a:r>
          </a:p>
        </p:txBody>
      </p:sp>
      <p:sp>
        <p:nvSpPr>
          <p:cNvPr id="5" name="Title 4"/>
          <p:cNvSpPr>
            <a:spLocks noGrp="1"/>
          </p:cNvSpPr>
          <p:nvPr>
            <p:ph type="title"/>
          </p:nvPr>
        </p:nvSpPr>
        <p:spPr>
          <a:xfrm>
            <a:off x="457200" y="0"/>
            <a:ext cx="8229600" cy="1143000"/>
          </a:xfrm>
        </p:spPr>
        <p:txBody>
          <a:bodyPr>
            <a:normAutofit/>
          </a:bodyPr>
          <a:lstStyle/>
          <a:p>
            <a:r>
              <a:rPr lang="en-US" sz="4000" b="1" dirty="0" smtClean="0">
                <a:solidFill>
                  <a:srgbClr val="0000FF"/>
                </a:solidFill>
                <a:latin typeface="Corbel" charset="0"/>
              </a:rPr>
              <a:t>Pathogens in pneumonia</a:t>
            </a:r>
          </a:p>
        </p:txBody>
      </p:sp>
    </p:spTree>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3867" y="76200"/>
            <a:ext cx="8737600" cy="1143000"/>
          </a:xfrm>
          <a:noFill/>
          <a:ln/>
        </p:spPr>
        <p:txBody>
          <a:bodyPr>
            <a:normAutofit/>
          </a:bodyPr>
          <a:lstStyle/>
          <a:p>
            <a:r>
              <a:rPr lang="en-US" sz="3600" b="1" dirty="0">
                <a:solidFill>
                  <a:srgbClr val="0000FF"/>
                </a:solidFill>
              </a:rPr>
              <a:t>“Typical” versus “atypical” pneumonia</a:t>
            </a:r>
          </a:p>
        </p:txBody>
      </p:sp>
      <p:sp>
        <p:nvSpPr>
          <p:cNvPr id="152579" name="Rectangle 3"/>
          <p:cNvSpPr>
            <a:spLocks noGrp="1" noChangeArrowheads="1"/>
          </p:cNvSpPr>
          <p:nvPr>
            <p:ph type="body" idx="1"/>
          </p:nvPr>
        </p:nvSpPr>
        <p:spPr>
          <a:xfrm>
            <a:off x="0" y="1790700"/>
            <a:ext cx="9144000" cy="4114800"/>
          </a:xfrm>
          <a:noFill/>
          <a:ln/>
        </p:spPr>
        <p:txBody>
          <a:bodyPr>
            <a:normAutofit/>
          </a:bodyPr>
          <a:lstStyle/>
          <a:p>
            <a:pPr algn="just"/>
            <a:r>
              <a:rPr lang="en-US" sz="2400" dirty="0"/>
              <a:t>“Typical” (</a:t>
            </a:r>
            <a:r>
              <a:rPr lang="en-US" sz="2400" b="1" dirty="0"/>
              <a:t>virulent bacteria</a:t>
            </a:r>
            <a:r>
              <a:rPr lang="en-US" sz="2400" dirty="0"/>
              <a:t>): </a:t>
            </a:r>
            <a:r>
              <a:rPr lang="en-US" sz="2400" dirty="0" smtClean="0"/>
              <a:t>sudden </a:t>
            </a:r>
            <a:r>
              <a:rPr lang="en-US" sz="2400" dirty="0"/>
              <a:t>onset; productive cough with purulent sputum; pleuritic chest pain; </a:t>
            </a:r>
            <a:r>
              <a:rPr lang="en-US" sz="2400" dirty="0" smtClean="0"/>
              <a:t>impressive or notable </a:t>
            </a:r>
            <a:r>
              <a:rPr lang="en-US" sz="2400" dirty="0"/>
              <a:t>physical findings; </a:t>
            </a:r>
            <a:r>
              <a:rPr lang="en-US" sz="2400" dirty="0" err="1"/>
              <a:t>leukocytosis</a:t>
            </a:r>
            <a:r>
              <a:rPr lang="en-US" sz="2400" dirty="0"/>
              <a:t> or </a:t>
            </a:r>
            <a:r>
              <a:rPr lang="en-US" sz="2400" dirty="0" err="1"/>
              <a:t>leukopenia</a:t>
            </a:r>
            <a:r>
              <a:rPr lang="en-US" sz="2400" dirty="0"/>
              <a:t> </a:t>
            </a:r>
            <a:endParaRPr lang="en-US" sz="2400" dirty="0" smtClean="0"/>
          </a:p>
          <a:p>
            <a:pPr algn="just"/>
            <a:endParaRPr lang="en-US" sz="2400" dirty="0" smtClean="0"/>
          </a:p>
          <a:p>
            <a:pPr algn="just"/>
            <a:endParaRPr lang="en-US" sz="2400" dirty="0"/>
          </a:p>
          <a:p>
            <a:pPr algn="just"/>
            <a:r>
              <a:rPr lang="en-US" sz="2400" dirty="0"/>
              <a:t>“Atypical” (</a:t>
            </a:r>
            <a:r>
              <a:rPr lang="en-US" sz="2400" b="1" dirty="0"/>
              <a:t>viral, </a:t>
            </a:r>
            <a:r>
              <a:rPr lang="en-US" sz="2400" b="1" i="1" dirty="0" err="1"/>
              <a:t>Mycoplasma</a:t>
            </a:r>
            <a:r>
              <a:rPr lang="en-US" sz="2400" b="1" i="1" dirty="0"/>
              <a:t> pneumoniae</a:t>
            </a:r>
            <a:r>
              <a:rPr lang="en-US" sz="2400" dirty="0"/>
              <a:t>, others): gradual onset, nonproductive cough; </a:t>
            </a:r>
            <a:r>
              <a:rPr lang="en-US" sz="2400" dirty="0" err="1"/>
              <a:t>substernal</a:t>
            </a:r>
            <a:r>
              <a:rPr lang="en-US" sz="2400" dirty="0"/>
              <a:t> chest pain; unimpressive physical exam; white blood count normal</a:t>
            </a:r>
          </a:p>
        </p:txBody>
      </p:sp>
    </p:spTree>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1" name="Picture 1029" descr="LRIfig"/>
          <p:cNvPicPr>
            <a:picLocks noChangeAspect="1" noChangeArrowheads="1"/>
          </p:cNvPicPr>
          <p:nvPr/>
        </p:nvPicPr>
        <p:blipFill>
          <a:blip r:embed="rId2" cstate="print"/>
          <a:srcRect/>
          <a:stretch>
            <a:fillRect/>
          </a:stretch>
        </p:blipFill>
        <p:spPr bwMode="auto">
          <a:xfrm>
            <a:off x="1428426" y="1230868"/>
            <a:ext cx="6115374" cy="5334000"/>
          </a:xfrm>
          <a:prstGeom prst="rect">
            <a:avLst/>
          </a:prstGeom>
          <a:noFill/>
        </p:spPr>
      </p:pic>
      <p:sp>
        <p:nvSpPr>
          <p:cNvPr id="4" name="TextBox 3"/>
          <p:cNvSpPr txBox="1"/>
          <p:nvPr/>
        </p:nvSpPr>
        <p:spPr>
          <a:xfrm>
            <a:off x="3352800" y="6031468"/>
            <a:ext cx="396262" cy="369332"/>
          </a:xfrm>
          <a:prstGeom prst="rect">
            <a:avLst/>
          </a:prstGeom>
          <a:solidFill>
            <a:schemeClr val="bg1"/>
          </a:solidFill>
        </p:spPr>
        <p:txBody>
          <a:bodyPr wrap="none" rtlCol="0">
            <a:spAutoFit/>
          </a:bodyPr>
          <a:lstStyle/>
          <a:p>
            <a:r>
              <a:rPr lang="en-US" dirty="0" smtClean="0"/>
              <a:t>    </a:t>
            </a:r>
            <a:endParaRPr lang="en-US" dirty="0"/>
          </a:p>
        </p:txBody>
      </p:sp>
      <p:sp>
        <p:nvSpPr>
          <p:cNvPr id="5" name="TextBox 4"/>
          <p:cNvSpPr txBox="1"/>
          <p:nvPr/>
        </p:nvSpPr>
        <p:spPr>
          <a:xfrm>
            <a:off x="2362200" y="6260068"/>
            <a:ext cx="1454244" cy="369332"/>
          </a:xfrm>
          <a:prstGeom prst="rect">
            <a:avLst/>
          </a:prstGeom>
          <a:solidFill>
            <a:schemeClr val="bg1"/>
          </a:solidFill>
        </p:spPr>
        <p:txBody>
          <a:bodyPr wrap="none" rtlCol="0">
            <a:spAutoFit/>
          </a:bodyPr>
          <a:lstStyle/>
          <a:p>
            <a:r>
              <a:rPr lang="en-US" dirty="0" smtClean="0"/>
              <a:t>                        </a:t>
            </a:r>
            <a:endParaRPr lang="en-US" dirty="0"/>
          </a:p>
        </p:txBody>
      </p:sp>
      <p:sp>
        <p:nvSpPr>
          <p:cNvPr id="7" name="Rectangle 2"/>
          <p:cNvSpPr>
            <a:spLocks noGrp="1" noChangeArrowheads="1"/>
          </p:cNvSpPr>
          <p:nvPr>
            <p:ph type="title"/>
          </p:nvPr>
        </p:nvSpPr>
        <p:spPr>
          <a:xfrm>
            <a:off x="33867" y="76200"/>
            <a:ext cx="8737600" cy="1143000"/>
          </a:xfrm>
          <a:noFill/>
          <a:ln/>
        </p:spPr>
        <p:txBody>
          <a:bodyPr>
            <a:normAutofit/>
          </a:bodyPr>
          <a:lstStyle/>
          <a:p>
            <a:r>
              <a:rPr lang="en-US" sz="3600" b="1" dirty="0">
                <a:solidFill>
                  <a:srgbClr val="0000FF"/>
                </a:solidFill>
              </a:rPr>
              <a:t>“Typical” versus “atypical” pneumonia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632311"/>
          </a:xfrm>
          <a:prstGeom prst="rect">
            <a:avLst/>
          </a:prstGeom>
          <a:noFill/>
        </p:spPr>
        <p:txBody>
          <a:bodyPr wrap="square" rtlCol="0">
            <a:spAutoFit/>
          </a:bodyPr>
          <a:lstStyle/>
          <a:p>
            <a:pPr algn="just"/>
            <a:r>
              <a:rPr lang="en-US" sz="2400" b="1" dirty="0" smtClean="0"/>
              <a:t>Epidemiology:</a:t>
            </a:r>
          </a:p>
          <a:p>
            <a:pPr marL="457200" indent="-457200" algn="just">
              <a:buFont typeface="Wingdings" pitchFamily="2" charset="2"/>
              <a:buChar char="Ø"/>
            </a:pPr>
            <a:r>
              <a:rPr lang="en-US" sz="2400" dirty="0" smtClean="0"/>
              <a:t>Classified  as</a:t>
            </a:r>
            <a:r>
              <a:rPr lang="en-US" sz="2400" b="1" dirty="0" smtClean="0"/>
              <a:t> </a:t>
            </a:r>
            <a:r>
              <a:rPr lang="en-US" sz="2400" b="1" dirty="0" smtClean="0">
                <a:solidFill>
                  <a:srgbClr val="FF0000"/>
                </a:solidFill>
              </a:rPr>
              <a:t>community-acquired</a:t>
            </a:r>
            <a:r>
              <a:rPr lang="en-US" sz="2400" b="1" dirty="0" smtClean="0"/>
              <a:t> </a:t>
            </a:r>
            <a:r>
              <a:rPr lang="en-US" sz="2400" dirty="0" smtClean="0"/>
              <a:t>or </a:t>
            </a:r>
            <a:r>
              <a:rPr lang="en-US" sz="2400" b="1" dirty="0" smtClean="0">
                <a:solidFill>
                  <a:srgbClr val="FF0000"/>
                </a:solidFill>
              </a:rPr>
              <a:t>nosocomial</a:t>
            </a:r>
            <a:r>
              <a:rPr lang="en-US" sz="2400" b="1" dirty="0" smtClean="0"/>
              <a:t> </a:t>
            </a:r>
            <a:r>
              <a:rPr lang="en-US" sz="2400" dirty="0" smtClean="0"/>
              <a:t>(hospital acquired)</a:t>
            </a:r>
          </a:p>
          <a:p>
            <a:pPr marL="457200" indent="-457200" algn="just">
              <a:buFont typeface="Wingdings" pitchFamily="2" charset="2"/>
              <a:buChar char="Ø"/>
            </a:pPr>
            <a:r>
              <a:rPr lang="en-US" sz="2400" dirty="0" smtClean="0"/>
              <a:t>Community-acquired pneumonia is further subdivided </a:t>
            </a:r>
            <a:r>
              <a:rPr lang="en-US" sz="2400" b="1" dirty="0" smtClean="0"/>
              <a:t>into </a:t>
            </a:r>
            <a:r>
              <a:rPr lang="en-US" sz="2400" b="1" dirty="0" smtClean="0">
                <a:solidFill>
                  <a:srgbClr val="0070C0"/>
                </a:solidFill>
              </a:rPr>
              <a:t>typical and atypical</a:t>
            </a:r>
            <a:r>
              <a:rPr lang="en-US" sz="2400" dirty="0" smtClean="0"/>
              <a:t>.</a:t>
            </a:r>
          </a:p>
          <a:p>
            <a:pPr algn="just">
              <a:buFontTx/>
              <a:buChar char="-"/>
            </a:pPr>
            <a:endParaRPr lang="en-US" sz="2400" dirty="0" smtClean="0"/>
          </a:p>
          <a:p>
            <a:pPr algn="just">
              <a:buFontTx/>
              <a:buChar char="-"/>
            </a:pPr>
            <a:endParaRPr lang="en-US" sz="2400" dirty="0" smtClean="0"/>
          </a:p>
          <a:p>
            <a:pPr algn="just"/>
            <a:r>
              <a:rPr lang="en-US" sz="2400" b="1" dirty="0" smtClean="0"/>
              <a:t>Typical community-acquired pneumonia</a:t>
            </a:r>
          </a:p>
          <a:p>
            <a:pPr algn="just"/>
            <a:endParaRPr lang="en-US" sz="2400" b="1" dirty="0" smtClean="0"/>
          </a:p>
          <a:p>
            <a:pPr marL="457200" indent="-457200" algn="just">
              <a:buFont typeface="Wingdings" pitchFamily="2" charset="2"/>
              <a:buChar char="q"/>
            </a:pPr>
            <a:r>
              <a:rPr lang="en-US" sz="2400" b="1" dirty="0" smtClean="0"/>
              <a:t>Epidemiology </a:t>
            </a:r>
            <a:endParaRPr lang="en-US" sz="2400" dirty="0" smtClean="0"/>
          </a:p>
          <a:p>
            <a:pPr marL="800100" lvl="1" indent="-342900" algn="just">
              <a:buFont typeface="Arial" pitchFamily="34" charset="0"/>
              <a:buChar char="•"/>
            </a:pPr>
            <a:r>
              <a:rPr lang="en-US" sz="2400" dirty="0" smtClean="0"/>
              <a:t>Majority are caused by bacterial pathogens</a:t>
            </a:r>
          </a:p>
          <a:p>
            <a:pPr marL="800100" lvl="1" indent="-342900" algn="just">
              <a:buFont typeface="Arial" pitchFamily="34" charset="0"/>
              <a:buChar char="•"/>
            </a:pPr>
            <a:r>
              <a:rPr lang="en-US" sz="2400" dirty="0" smtClean="0"/>
              <a:t>Most often due to </a:t>
            </a:r>
            <a:r>
              <a:rPr lang="en-US" sz="2400" i="1" dirty="0" smtClean="0"/>
              <a:t>Streptococcus pneumoniae</a:t>
            </a:r>
          </a:p>
          <a:p>
            <a:pPr marL="342900" indent="-342900" algn="just">
              <a:buFont typeface="Arial" pitchFamily="34" charset="0"/>
              <a:buChar char="•"/>
            </a:pPr>
            <a:endParaRPr lang="en-US" sz="2400" dirty="0" smtClean="0"/>
          </a:p>
          <a:p>
            <a:pPr marL="342900" indent="-342900" algn="just">
              <a:buFont typeface="Wingdings" pitchFamily="2" charset="2"/>
              <a:buChar char="q"/>
            </a:pPr>
            <a:r>
              <a:rPr lang="en-US" sz="2400" b="1" dirty="0" smtClean="0"/>
              <a:t>Pathogenesis</a:t>
            </a:r>
          </a:p>
          <a:p>
            <a:pPr marL="800100" lvl="1" indent="-342900" algn="just">
              <a:buFont typeface="Arial" pitchFamily="34" charset="0"/>
              <a:buChar char="•"/>
            </a:pPr>
            <a:r>
              <a:rPr lang="en-US" sz="2400" dirty="0" smtClean="0"/>
              <a:t>Inhalation of aerosol from an infected patients</a:t>
            </a:r>
          </a:p>
          <a:p>
            <a:pPr marL="800100" lvl="1" indent="-342900" algn="just">
              <a:buFont typeface="Arial" pitchFamily="34" charset="0"/>
              <a:buChar char="•"/>
            </a:pPr>
            <a:r>
              <a:rPr lang="en-US" sz="2400" dirty="0" smtClean="0"/>
              <a:t>Aspiration of nasopharyngeal flora while sleeping</a:t>
            </a:r>
            <a:endParaRPr lang="en-US" sz="2400" dirty="0"/>
          </a:p>
        </p:txBody>
      </p:sp>
      <p:sp>
        <p:nvSpPr>
          <p:cNvPr id="3"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Tree>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
        <p:nvSpPr>
          <p:cNvPr id="3" name="TextBox 2"/>
          <p:cNvSpPr txBox="1"/>
          <p:nvPr/>
        </p:nvSpPr>
        <p:spPr>
          <a:xfrm>
            <a:off x="0" y="1343085"/>
            <a:ext cx="5791200" cy="4524315"/>
          </a:xfrm>
          <a:prstGeom prst="rect">
            <a:avLst/>
          </a:prstGeom>
          <a:noFill/>
        </p:spPr>
        <p:txBody>
          <a:bodyPr wrap="square" rtlCol="0">
            <a:spAutoFit/>
          </a:bodyPr>
          <a:lstStyle/>
          <a:p>
            <a:pPr marL="457200" indent="-457200" algn="just">
              <a:buFont typeface="Wingdings" pitchFamily="2" charset="2"/>
              <a:buChar char="q"/>
            </a:pPr>
            <a:r>
              <a:rPr lang="en-US" sz="2400" b="1" dirty="0" smtClean="0"/>
              <a:t>Bronchopneumonia </a:t>
            </a:r>
            <a:endParaRPr lang="en-US" sz="2400" dirty="0" smtClean="0"/>
          </a:p>
          <a:p>
            <a:pPr marL="800100" lvl="1" indent="-342900" algn="just">
              <a:buFont typeface="Arial" pitchFamily="34" charset="0"/>
              <a:buChar char="•"/>
            </a:pPr>
            <a:r>
              <a:rPr lang="en-US" sz="2400" dirty="0" smtClean="0"/>
              <a:t>Begins as an acute bronchitis and spreads locally into lungs</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Usually involves the </a:t>
            </a:r>
            <a:r>
              <a:rPr lang="en-US" sz="2400" b="1" dirty="0" smtClean="0"/>
              <a:t>lower</a:t>
            </a:r>
            <a:r>
              <a:rPr lang="en-US" sz="2400" dirty="0" smtClean="0"/>
              <a:t> lobes or right </a:t>
            </a:r>
            <a:r>
              <a:rPr lang="en-US" sz="2400" b="1" dirty="0" smtClean="0"/>
              <a:t>middle</a:t>
            </a:r>
            <a:r>
              <a:rPr lang="en-US" sz="2400" dirty="0" smtClean="0"/>
              <a:t> lobe</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Lung has </a:t>
            </a:r>
            <a:r>
              <a:rPr lang="en-US" sz="2400" b="1" dirty="0" smtClean="0"/>
              <a:t>patchy areas of consolidation</a:t>
            </a:r>
          </a:p>
          <a:p>
            <a:pPr marL="1257300" lvl="2" indent="-342900" algn="just"/>
            <a:r>
              <a:rPr lang="en-US" sz="2400" dirty="0" smtClean="0"/>
              <a:t>- Micro abscesses are present in the area of consolidation</a:t>
            </a:r>
          </a:p>
          <a:p>
            <a:pPr marL="342900" indent="-342900" algn="just">
              <a:buFont typeface="Arial" pitchFamily="34" charset="0"/>
              <a:buChar char="•"/>
            </a:pPr>
            <a:endParaRPr lang="en-US" sz="2400" dirty="0" smtClean="0"/>
          </a:p>
        </p:txBody>
      </p:sp>
      <p:pic>
        <p:nvPicPr>
          <p:cNvPr id="1026" name="Picture 2" descr="C:\Users\krishna bastola\Desktop\kkjk.jpg"/>
          <p:cNvPicPr>
            <a:picLocks noChangeAspect="1" noChangeArrowheads="1"/>
          </p:cNvPicPr>
          <p:nvPr/>
        </p:nvPicPr>
        <p:blipFill>
          <a:blip r:embed="rId2"/>
          <a:srcRect/>
          <a:stretch>
            <a:fillRect/>
          </a:stretch>
        </p:blipFill>
        <p:spPr bwMode="auto">
          <a:xfrm>
            <a:off x="6477000" y="1600200"/>
            <a:ext cx="2505075" cy="4466423"/>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
        <p:nvSpPr>
          <p:cNvPr id="3" name="TextBox 2"/>
          <p:cNvSpPr txBox="1"/>
          <p:nvPr/>
        </p:nvSpPr>
        <p:spPr>
          <a:xfrm>
            <a:off x="0" y="1536680"/>
            <a:ext cx="5867400" cy="3416320"/>
          </a:xfrm>
          <a:prstGeom prst="rect">
            <a:avLst/>
          </a:prstGeom>
          <a:noFill/>
        </p:spPr>
        <p:txBody>
          <a:bodyPr wrap="square" rtlCol="0">
            <a:spAutoFit/>
          </a:bodyPr>
          <a:lstStyle/>
          <a:p>
            <a:pPr marL="457200" indent="-457200" algn="just">
              <a:buFont typeface="Wingdings" pitchFamily="2" charset="2"/>
              <a:buChar char="q"/>
            </a:pPr>
            <a:r>
              <a:rPr lang="en-US" sz="2400" b="1" dirty="0" smtClean="0"/>
              <a:t>Lobar pneumonia </a:t>
            </a:r>
            <a:endParaRPr lang="en-US" sz="2400" dirty="0" smtClean="0"/>
          </a:p>
          <a:p>
            <a:pPr marL="800100" lvl="1" indent="-342900" algn="just">
              <a:buFont typeface="Arial" pitchFamily="34" charset="0"/>
              <a:buChar char="•"/>
            </a:pPr>
            <a:r>
              <a:rPr lang="en-US" sz="2400" dirty="0" smtClean="0"/>
              <a:t>Complete or almost </a:t>
            </a:r>
            <a:r>
              <a:rPr lang="en-US" sz="2400" b="1" dirty="0" smtClean="0"/>
              <a:t>complete consolidation </a:t>
            </a:r>
            <a:r>
              <a:rPr lang="en-US" sz="2400" dirty="0" smtClean="0"/>
              <a:t>of a lobe of lung</a:t>
            </a:r>
          </a:p>
          <a:p>
            <a:pPr marL="342900" indent="-342900" algn="just"/>
            <a:endParaRPr lang="en-US" sz="2400" dirty="0" smtClean="0"/>
          </a:p>
          <a:p>
            <a:pPr marL="342900" indent="-342900" algn="just">
              <a:buFontTx/>
              <a:buChar char="-"/>
            </a:pPr>
            <a:r>
              <a:rPr lang="en-US" sz="2400" b="1" dirty="0" smtClean="0"/>
              <a:t>Complications</a:t>
            </a:r>
          </a:p>
          <a:p>
            <a:pPr marL="914400" lvl="1" indent="-457200" algn="just">
              <a:buFont typeface="Arial" pitchFamily="34" charset="0"/>
              <a:buChar char="•"/>
            </a:pPr>
            <a:r>
              <a:rPr lang="en-US" sz="2400" dirty="0" smtClean="0"/>
              <a:t>Lung abscesses, empyema (pus in the pleural cavity)</a:t>
            </a:r>
          </a:p>
          <a:p>
            <a:pPr marL="914400" lvl="1" indent="-457200" algn="just">
              <a:buFont typeface="Arial" pitchFamily="34" charset="0"/>
              <a:buChar char="•"/>
            </a:pPr>
            <a:r>
              <a:rPr lang="en-US" sz="2400" dirty="0" smtClean="0"/>
              <a:t>Sepsis or poisoning</a:t>
            </a:r>
          </a:p>
          <a:p>
            <a:pPr marL="342900" indent="-342900" algn="just">
              <a:buFont typeface="Arial" pitchFamily="34" charset="0"/>
              <a:buChar char="•"/>
            </a:pPr>
            <a:endParaRPr lang="en-US" sz="2400" dirty="0" smtClean="0"/>
          </a:p>
        </p:txBody>
      </p:sp>
      <p:pic>
        <p:nvPicPr>
          <p:cNvPr id="2051" name="Picture 3" descr="C:\Users\krishna bastola\Desktop\klkl.jpg"/>
          <p:cNvPicPr>
            <a:picLocks noChangeAspect="1" noChangeArrowheads="1"/>
          </p:cNvPicPr>
          <p:nvPr/>
        </p:nvPicPr>
        <p:blipFill>
          <a:blip r:embed="rId2"/>
          <a:srcRect/>
          <a:stretch>
            <a:fillRect/>
          </a:stretch>
        </p:blipFill>
        <p:spPr bwMode="auto">
          <a:xfrm>
            <a:off x="6391275" y="1296726"/>
            <a:ext cx="2600325" cy="4570674"/>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52400"/>
            <a:ext cx="9144000" cy="609600"/>
          </a:xfrm>
          <a:prstGeom prst="rect">
            <a:avLst/>
          </a:prstGeom>
        </p:spPr>
        <p:style>
          <a:lnRef idx="1">
            <a:schemeClr val="accent3"/>
          </a:lnRef>
          <a:fillRef idx="3">
            <a:schemeClr val="accent3"/>
          </a:fillRef>
          <a:effectRef idx="2">
            <a:schemeClr val="accent3"/>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mj-lt"/>
                <a:ea typeface="+mj-ea"/>
                <a:cs typeface="+mj-cs"/>
              </a:rPr>
              <a:t>Upper Respiratory Tract Infections</a:t>
            </a:r>
            <a:endParaRPr kumimoji="0" lang="en-CA" sz="3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Rectangle 3"/>
          <p:cNvSpPr txBox="1">
            <a:spLocks noChangeArrowheads="1"/>
          </p:cNvSpPr>
          <p:nvPr/>
        </p:nvSpPr>
        <p:spPr>
          <a:xfrm>
            <a:off x="228600" y="1295400"/>
            <a:ext cx="6172200" cy="31242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Tonsillitis (mostly bacterial)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Otitis media (mostly bacterial)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Epiglottitis</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Laryngitis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Laryngotrachiobronchitis</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CA" sz="2800" b="0" i="0" u="none" strike="noStrike" kern="1200" cap="none" spc="0" normalizeH="0" baseline="0" noProof="0" dirty="0">
              <a:ln>
                <a:noFill/>
              </a:ln>
              <a:solidFill>
                <a:schemeClr val="accent1"/>
              </a:solidFill>
              <a:effectLst/>
              <a:uLnTx/>
              <a:uFillTx/>
              <a:latin typeface="+mn-lt"/>
              <a:ea typeface="+mn-ea"/>
              <a:cs typeface="+mn-cs"/>
            </a:endParaRPr>
          </a:p>
        </p:txBody>
      </p:sp>
    </p:spTree>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
        <p:nvSpPr>
          <p:cNvPr id="3" name="TextBox 2"/>
          <p:cNvSpPr txBox="1"/>
          <p:nvPr/>
        </p:nvSpPr>
        <p:spPr>
          <a:xfrm>
            <a:off x="0" y="715625"/>
            <a:ext cx="9144000" cy="5262979"/>
          </a:xfrm>
          <a:prstGeom prst="rect">
            <a:avLst/>
          </a:prstGeom>
          <a:noFill/>
        </p:spPr>
        <p:txBody>
          <a:bodyPr wrap="square" rtlCol="0">
            <a:spAutoFit/>
          </a:bodyPr>
          <a:lstStyle/>
          <a:p>
            <a:pPr marL="457200" indent="-457200" algn="just"/>
            <a:endParaRPr lang="en-US" sz="2400" dirty="0" smtClean="0"/>
          </a:p>
          <a:p>
            <a:pPr marL="457200" indent="-457200" algn="just">
              <a:buFont typeface="Wingdings" pitchFamily="2" charset="2"/>
              <a:buChar char="q"/>
            </a:pPr>
            <a:r>
              <a:rPr lang="en-US" sz="2400" b="1" dirty="0" smtClean="0"/>
              <a:t>Four classic phases</a:t>
            </a:r>
          </a:p>
          <a:p>
            <a:pPr marL="914400" lvl="1" indent="-457200" algn="just">
              <a:buFont typeface="Arial" pitchFamily="34" charset="0"/>
              <a:buChar char="•"/>
            </a:pPr>
            <a:r>
              <a:rPr lang="en-US" sz="2400" b="1" dirty="0" smtClean="0"/>
              <a:t>Congestion</a:t>
            </a:r>
            <a:r>
              <a:rPr lang="en-US" sz="2400" dirty="0" smtClean="0"/>
              <a:t>: affected lobe(s) are heavy, red, boggy, edema and many bacteria in the alveoli</a:t>
            </a:r>
          </a:p>
          <a:p>
            <a:pPr marL="914400" lvl="1" indent="-457200" algn="just">
              <a:buFont typeface="Arial" pitchFamily="34" charset="0"/>
              <a:buChar char="•"/>
            </a:pPr>
            <a:endParaRPr lang="en-US" sz="2400" dirty="0" smtClean="0"/>
          </a:p>
          <a:p>
            <a:pPr marL="914400" lvl="1" indent="-457200" algn="just">
              <a:buFont typeface="Arial" pitchFamily="34" charset="0"/>
              <a:buChar char="•"/>
            </a:pPr>
            <a:r>
              <a:rPr lang="en-US" sz="2400" b="1" dirty="0" smtClean="0"/>
              <a:t>Red </a:t>
            </a:r>
            <a:r>
              <a:rPr lang="en-US" sz="2400" b="1" dirty="0" err="1" smtClean="0"/>
              <a:t>hapatization</a:t>
            </a:r>
            <a:r>
              <a:rPr lang="en-US" sz="2400" dirty="0" smtClean="0"/>
              <a:t>: liver-like consistency; alveolar space are packed with neutrophils, red cells and fibrins</a:t>
            </a:r>
          </a:p>
          <a:p>
            <a:pPr marL="914400" lvl="1" indent="-457200" algn="just">
              <a:buFont typeface="Arial" pitchFamily="34" charset="0"/>
              <a:buChar char="•"/>
            </a:pPr>
            <a:endParaRPr lang="en-US" sz="2400" dirty="0" smtClean="0"/>
          </a:p>
          <a:p>
            <a:pPr marL="914400" lvl="1" indent="-457200" algn="just">
              <a:buFont typeface="Arial" pitchFamily="34" charset="0"/>
              <a:buChar char="•"/>
            </a:pPr>
            <a:r>
              <a:rPr lang="en-US" sz="2400" b="1" dirty="0" smtClean="0"/>
              <a:t>Grey </a:t>
            </a:r>
            <a:r>
              <a:rPr lang="en-US" sz="2400" b="1" dirty="0" err="1" smtClean="0"/>
              <a:t>hapatization</a:t>
            </a:r>
            <a:r>
              <a:rPr lang="en-US" sz="2400" dirty="0" smtClean="0"/>
              <a:t>: dry, grey and firm due to degradation of red blood cells</a:t>
            </a:r>
          </a:p>
          <a:p>
            <a:pPr marL="914400" lvl="1" indent="-457200" algn="just">
              <a:buFont typeface="Arial" pitchFamily="34" charset="0"/>
              <a:buChar char="•"/>
            </a:pPr>
            <a:endParaRPr lang="en-US" sz="2400" dirty="0" smtClean="0"/>
          </a:p>
          <a:p>
            <a:pPr marL="914400" lvl="1" indent="-457200" algn="just">
              <a:buFont typeface="Arial" pitchFamily="34" charset="0"/>
              <a:buChar char="•"/>
            </a:pPr>
            <a:r>
              <a:rPr lang="en-US" sz="2400" b="1" dirty="0" smtClean="0"/>
              <a:t>Resolution</a:t>
            </a:r>
            <a:r>
              <a:rPr lang="en-US" sz="2400" dirty="0" smtClean="0"/>
              <a:t>: healing; exudates and granular semi-fluid debris are </a:t>
            </a:r>
            <a:r>
              <a:rPr lang="en-US" sz="2400" dirty="0" err="1" smtClean="0"/>
              <a:t>resorbed</a:t>
            </a:r>
            <a:r>
              <a:rPr lang="en-US" sz="2400" dirty="0" smtClean="0"/>
              <a:t> and ingested by macrophages, or coughed up</a:t>
            </a:r>
          </a:p>
          <a:p>
            <a:pPr marL="342900" indent="-342900" algn="just">
              <a:buFont typeface="Arial" pitchFamily="34" charset="0"/>
              <a:buChar char="•"/>
            </a:pPr>
            <a:endParaRPr lang="en-US" sz="2400" dirty="0" smtClean="0"/>
          </a:p>
        </p:txBody>
      </p:sp>
    </p:spTree>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
        <p:nvSpPr>
          <p:cNvPr id="3" name="TextBox 2"/>
          <p:cNvSpPr txBox="1"/>
          <p:nvPr/>
        </p:nvSpPr>
        <p:spPr>
          <a:xfrm>
            <a:off x="1" y="1102816"/>
            <a:ext cx="9144000" cy="4524315"/>
          </a:xfrm>
          <a:prstGeom prst="rect">
            <a:avLst/>
          </a:prstGeom>
          <a:noFill/>
        </p:spPr>
        <p:txBody>
          <a:bodyPr wrap="square" rtlCol="0">
            <a:spAutoFit/>
          </a:bodyPr>
          <a:lstStyle/>
          <a:p>
            <a:pPr algn="just"/>
            <a:r>
              <a:rPr lang="en-US" sz="2400" b="1" dirty="0" smtClean="0"/>
              <a:t>Clinical findings:</a:t>
            </a:r>
          </a:p>
          <a:p>
            <a:pPr marL="457200" indent="-457200" algn="just">
              <a:buFont typeface="Arial" pitchFamily="34" charset="0"/>
              <a:buChar char="•"/>
            </a:pPr>
            <a:r>
              <a:rPr lang="en-US" sz="2400" smtClean="0"/>
              <a:t>Sudden onset </a:t>
            </a:r>
            <a:r>
              <a:rPr lang="en-US" sz="2400" dirty="0" smtClean="0"/>
              <a:t>of </a:t>
            </a:r>
            <a:r>
              <a:rPr lang="en-US" sz="2400" b="1" dirty="0" smtClean="0"/>
              <a:t>high fever </a:t>
            </a:r>
            <a:r>
              <a:rPr lang="en-US" sz="2400" dirty="0" smtClean="0"/>
              <a:t>with </a:t>
            </a:r>
            <a:r>
              <a:rPr lang="en-US" sz="2400" b="1" dirty="0" smtClean="0"/>
              <a:t>productive cough</a:t>
            </a:r>
          </a:p>
          <a:p>
            <a:pPr marL="457200" indent="-457200" algn="just">
              <a:buFont typeface="Arial" pitchFamily="34" charset="0"/>
              <a:buChar char="•"/>
            </a:pPr>
            <a:r>
              <a:rPr lang="en-US" sz="2400" dirty="0" smtClean="0"/>
              <a:t>Signs of </a:t>
            </a:r>
            <a:r>
              <a:rPr lang="en-US" sz="2400" b="1" dirty="0" smtClean="0"/>
              <a:t>consolidation</a:t>
            </a:r>
            <a:r>
              <a:rPr lang="en-US" sz="2400" dirty="0" smtClean="0"/>
              <a:t> (alveolar exudate)</a:t>
            </a:r>
          </a:p>
          <a:p>
            <a:pPr marL="457200" indent="-457200" algn="just">
              <a:buFont typeface="Arial" pitchFamily="34" charset="0"/>
              <a:buChar char="•"/>
            </a:pPr>
            <a:r>
              <a:rPr lang="en-US" sz="2400" dirty="0" smtClean="0"/>
              <a:t>Dullness to percussion (beating)</a:t>
            </a:r>
          </a:p>
          <a:p>
            <a:pPr marL="457200" indent="-457200" algn="just">
              <a:buFont typeface="Arial" pitchFamily="34" charset="0"/>
              <a:buChar char="•"/>
            </a:pPr>
            <a:r>
              <a:rPr lang="en-US" sz="2400" dirty="0" smtClean="0"/>
              <a:t>Increased vocal tactile </a:t>
            </a:r>
            <a:r>
              <a:rPr lang="en-US" sz="2400" dirty="0" err="1" smtClean="0"/>
              <a:t>fremitus</a:t>
            </a:r>
            <a:r>
              <a:rPr lang="en-US" sz="2400" dirty="0" smtClean="0"/>
              <a:t> (Tremors or vibrations; sound is transmitted well through alveolar consolidation)</a:t>
            </a:r>
          </a:p>
          <a:p>
            <a:pPr marL="457200" indent="-457200" algn="just">
              <a:buFont typeface="Arial" pitchFamily="34" charset="0"/>
              <a:buChar char="•"/>
            </a:pPr>
            <a:r>
              <a:rPr lang="en-US" sz="2400" dirty="0" smtClean="0"/>
              <a:t>Inspiratory crackles (short, dry, sharp sound; air moving through exudate in the alveoli)</a:t>
            </a:r>
          </a:p>
          <a:p>
            <a:pPr marL="457200" indent="-457200" algn="just">
              <a:buFont typeface="Arial" pitchFamily="34" charset="0"/>
              <a:buChar char="•"/>
            </a:pPr>
            <a:r>
              <a:rPr lang="en-US" sz="2400" b="1" dirty="0" smtClean="0"/>
              <a:t>Chest radiography </a:t>
            </a:r>
            <a:r>
              <a:rPr lang="en-US" sz="2400" dirty="0" smtClean="0"/>
              <a:t>(gold standard screen):</a:t>
            </a:r>
          </a:p>
          <a:p>
            <a:pPr lvl="1" algn="just">
              <a:buFontTx/>
              <a:buChar char="-"/>
            </a:pPr>
            <a:r>
              <a:rPr lang="en-US" sz="2400" dirty="0" smtClean="0"/>
              <a:t>Patchy infiltrates (bronchopneumonia or lobar consolidation)</a:t>
            </a:r>
          </a:p>
          <a:p>
            <a:pPr marL="457200" indent="-457200" algn="just">
              <a:buFont typeface="Arial" pitchFamily="34" charset="0"/>
              <a:buChar char="•"/>
            </a:pPr>
            <a:r>
              <a:rPr lang="en-US" sz="2400" b="1" dirty="0" smtClean="0"/>
              <a:t>Laboratory findings</a:t>
            </a:r>
            <a:r>
              <a:rPr lang="en-US" sz="2400" dirty="0" smtClean="0"/>
              <a:t>:</a:t>
            </a:r>
          </a:p>
          <a:p>
            <a:pPr lvl="1" algn="just">
              <a:buFontTx/>
              <a:buChar char="-"/>
            </a:pPr>
            <a:r>
              <a:rPr lang="en-US" sz="2400" dirty="0" smtClean="0"/>
              <a:t>Positive gram stain; </a:t>
            </a:r>
            <a:r>
              <a:rPr lang="en-US" sz="2400" dirty="0" err="1" smtClean="0"/>
              <a:t>neutrophilic</a:t>
            </a:r>
            <a:r>
              <a:rPr lang="en-US" sz="2400" dirty="0" smtClean="0"/>
              <a:t> leucocytosis</a:t>
            </a:r>
          </a:p>
        </p:txBody>
      </p:sp>
    </p:spTree>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4524315"/>
          </a:xfrm>
          <a:prstGeom prst="rect">
            <a:avLst/>
          </a:prstGeom>
          <a:noFill/>
        </p:spPr>
        <p:txBody>
          <a:bodyPr wrap="square" rtlCol="0">
            <a:spAutoFit/>
          </a:bodyPr>
          <a:lstStyle/>
          <a:p>
            <a:pPr algn="just"/>
            <a:r>
              <a:rPr lang="en-US" sz="2400" b="1" dirty="0" smtClean="0"/>
              <a:t>Atypical community-acquired pneumonia</a:t>
            </a:r>
          </a:p>
          <a:p>
            <a:pPr algn="just"/>
            <a:endParaRPr lang="en-US" sz="2400" b="1" dirty="0" smtClean="0"/>
          </a:p>
          <a:p>
            <a:pPr marL="457200" indent="-457200" algn="just">
              <a:buFont typeface="Wingdings" pitchFamily="2" charset="2"/>
              <a:buChar char="q"/>
            </a:pPr>
            <a:r>
              <a:rPr lang="en-US" sz="2400" b="1" dirty="0" smtClean="0"/>
              <a:t>Epidemiology </a:t>
            </a:r>
            <a:endParaRPr lang="en-US" sz="2400" dirty="0" smtClean="0"/>
          </a:p>
          <a:p>
            <a:pPr marL="800100" lvl="1" indent="-342900" algn="just">
              <a:buFont typeface="Arial" pitchFamily="34" charset="0"/>
              <a:buChar char="•"/>
            </a:pPr>
            <a:r>
              <a:rPr lang="en-US" sz="2400" dirty="0" smtClean="0"/>
              <a:t>Usually caused by </a:t>
            </a:r>
            <a:r>
              <a:rPr lang="en-US" sz="2400" i="1" dirty="0" err="1" smtClean="0"/>
              <a:t>Mycoplasma</a:t>
            </a:r>
            <a:r>
              <a:rPr lang="en-US" sz="2400" i="1" dirty="0" smtClean="0"/>
              <a:t> pneumoniae</a:t>
            </a:r>
          </a:p>
          <a:p>
            <a:pPr marL="800100" lvl="1" indent="-342900" algn="just">
              <a:buFont typeface="Arial" pitchFamily="34" charset="0"/>
              <a:buChar char="•"/>
            </a:pPr>
            <a:r>
              <a:rPr lang="en-US" sz="2400" dirty="0" smtClean="0"/>
              <a:t>Other pathogens:</a:t>
            </a:r>
          </a:p>
          <a:p>
            <a:pPr marL="1257300" lvl="2" indent="-342900" algn="just">
              <a:buFont typeface="Arial" pitchFamily="34" charset="0"/>
              <a:buChar char="•"/>
            </a:pPr>
            <a:r>
              <a:rPr lang="en-US" sz="2400" i="1" dirty="0" smtClean="0"/>
              <a:t>Chlamydia pneumoniae, Chlamydia trachomatis </a:t>
            </a:r>
            <a:r>
              <a:rPr lang="en-US" sz="2400" dirty="0" smtClean="0"/>
              <a:t>(newborns), viruses (respiratory syncytial virus, influenza virus, adenovirus)</a:t>
            </a:r>
          </a:p>
          <a:p>
            <a:pPr marL="342900" indent="-342900" algn="just">
              <a:buFont typeface="Arial" pitchFamily="34" charset="0"/>
              <a:buChar char="•"/>
            </a:pPr>
            <a:endParaRPr lang="en-US" sz="2400" dirty="0" smtClean="0"/>
          </a:p>
          <a:p>
            <a:pPr marL="342900" indent="-342900" algn="just">
              <a:buFont typeface="Wingdings" pitchFamily="2" charset="2"/>
              <a:buChar char="q"/>
            </a:pPr>
            <a:r>
              <a:rPr lang="en-US" sz="2400" b="1" dirty="0" smtClean="0"/>
              <a:t>Pathogenesis</a:t>
            </a:r>
          </a:p>
          <a:p>
            <a:pPr marL="800100" lvl="1" indent="-342900" algn="just">
              <a:buFont typeface="Arial" pitchFamily="34" charset="0"/>
              <a:buChar char="•"/>
            </a:pPr>
            <a:r>
              <a:rPr lang="en-US" sz="2400" dirty="0" smtClean="0"/>
              <a:t>Contracted by inhalation (droplet infection)</a:t>
            </a:r>
          </a:p>
          <a:p>
            <a:pPr marL="800100" lvl="1" indent="-342900" algn="just">
              <a:buFont typeface="Arial" pitchFamily="34" charset="0"/>
              <a:buChar char="•"/>
            </a:pPr>
            <a:r>
              <a:rPr lang="en-US" sz="2400" dirty="0" smtClean="0"/>
              <a:t>Alveolar spaces usually free of exudates</a:t>
            </a:r>
            <a:endParaRPr lang="en-US" sz="2400" dirty="0"/>
          </a:p>
        </p:txBody>
      </p:sp>
      <p:sp>
        <p:nvSpPr>
          <p:cNvPr id="3"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Tree>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290221"/>
            <a:ext cx="9144000" cy="5262979"/>
          </a:xfrm>
          <a:prstGeom prst="rect">
            <a:avLst/>
          </a:prstGeom>
          <a:noFill/>
        </p:spPr>
        <p:txBody>
          <a:bodyPr wrap="square" rtlCol="0">
            <a:spAutoFit/>
          </a:bodyPr>
          <a:lstStyle/>
          <a:p>
            <a:pPr algn="just"/>
            <a:r>
              <a:rPr lang="en-US" sz="2400" b="1" dirty="0" smtClean="0"/>
              <a:t>Clinical findings:</a:t>
            </a:r>
          </a:p>
          <a:p>
            <a:pPr marL="457200" indent="-457200" algn="just">
              <a:buFont typeface="Arial" pitchFamily="34" charset="0"/>
              <a:buChar char="•"/>
            </a:pPr>
            <a:r>
              <a:rPr lang="en-US" sz="2400" b="1" dirty="0" smtClean="0"/>
              <a:t>Insidious onset</a:t>
            </a:r>
            <a:r>
              <a:rPr lang="en-US" sz="2400" dirty="0" smtClean="0"/>
              <a:t>, </a:t>
            </a:r>
            <a:r>
              <a:rPr lang="en-US" sz="2400" b="1" dirty="0" smtClean="0"/>
              <a:t>low-grade fever</a:t>
            </a:r>
            <a:r>
              <a:rPr lang="en-US" sz="2400" dirty="0" smtClean="0"/>
              <a:t>, </a:t>
            </a:r>
            <a:r>
              <a:rPr lang="en-US" sz="2400" b="1" dirty="0" smtClean="0"/>
              <a:t>nonproductive cough</a:t>
            </a:r>
          </a:p>
          <a:p>
            <a:pPr marL="457200" indent="-457200" algn="just">
              <a:buFont typeface="Arial" pitchFamily="34" charset="0"/>
              <a:buChar char="•"/>
            </a:pPr>
            <a:r>
              <a:rPr lang="en-US" sz="2400" b="1" dirty="0" smtClean="0"/>
              <a:t>Flu-like symptoms</a:t>
            </a:r>
          </a:p>
          <a:p>
            <a:pPr marL="914400" lvl="1" indent="-457200" algn="just">
              <a:buFontTx/>
              <a:buChar char="-"/>
            </a:pPr>
            <a:r>
              <a:rPr lang="en-US" sz="2400" dirty="0" smtClean="0"/>
              <a:t>Pharyngitis, laryngitis, myalgias (pain in muscle), headache</a:t>
            </a:r>
          </a:p>
          <a:p>
            <a:pPr marL="457200" indent="-457200" algn="just">
              <a:buFont typeface="Arial" pitchFamily="34" charset="0"/>
              <a:buChar char="•"/>
            </a:pPr>
            <a:r>
              <a:rPr lang="en-US" sz="2400" b="1" dirty="0" smtClean="0"/>
              <a:t>No sign of consolidation</a:t>
            </a:r>
          </a:p>
          <a:p>
            <a:pPr marL="457200" indent="-457200" algn="just">
              <a:buFont typeface="Arial" pitchFamily="34" charset="0"/>
              <a:buChar char="•"/>
            </a:pPr>
            <a:endParaRPr lang="en-US" sz="2400" dirty="0" smtClean="0"/>
          </a:p>
          <a:p>
            <a:pPr marL="457200" indent="-457200" algn="just">
              <a:buFont typeface="Wingdings" pitchFamily="2" charset="2"/>
              <a:buChar char="q"/>
            </a:pPr>
            <a:r>
              <a:rPr lang="en-US" sz="2400" b="1" dirty="0" smtClean="0"/>
              <a:t>Nosocomial pneumonia</a:t>
            </a:r>
          </a:p>
          <a:p>
            <a:pPr marL="457200" indent="-457200" algn="just">
              <a:buFontTx/>
              <a:buChar char="-"/>
            </a:pPr>
            <a:r>
              <a:rPr lang="en-US" sz="2400" b="1" dirty="0" smtClean="0"/>
              <a:t>Epidemiology/Risk Factor</a:t>
            </a:r>
          </a:p>
          <a:p>
            <a:pPr marL="914400" lvl="1" indent="-457200" algn="just">
              <a:buFont typeface="Arial" pitchFamily="34" charset="0"/>
              <a:buChar char="•"/>
            </a:pPr>
            <a:r>
              <a:rPr lang="en-US" sz="2400" dirty="0" smtClean="0"/>
              <a:t>Severe underlying disease</a:t>
            </a:r>
          </a:p>
          <a:p>
            <a:pPr marL="914400" lvl="1" indent="-457200" algn="just">
              <a:buFont typeface="Arial" pitchFamily="34" charset="0"/>
              <a:buChar char="•"/>
            </a:pPr>
            <a:r>
              <a:rPr lang="en-US" sz="2400" dirty="0" smtClean="0"/>
              <a:t>Antibiotic therapy, </a:t>
            </a:r>
            <a:r>
              <a:rPr lang="en-US" sz="2400" dirty="0" err="1" smtClean="0"/>
              <a:t>immunosuppression</a:t>
            </a:r>
            <a:endParaRPr lang="en-US" sz="2400" dirty="0" smtClean="0"/>
          </a:p>
          <a:p>
            <a:pPr marL="914400" lvl="1" indent="-457200" algn="just">
              <a:buFont typeface="Arial" pitchFamily="34" charset="0"/>
              <a:buChar char="•"/>
            </a:pPr>
            <a:r>
              <a:rPr lang="en-US" sz="2400" dirty="0" smtClean="0"/>
              <a:t>Respirators (most common source of infection)</a:t>
            </a:r>
          </a:p>
          <a:p>
            <a:pPr marL="457200" indent="-457200" algn="just">
              <a:buFontTx/>
              <a:buChar char="-"/>
            </a:pPr>
            <a:r>
              <a:rPr lang="en-US" sz="2400" b="1" dirty="0" smtClean="0"/>
              <a:t>Pathogens</a:t>
            </a:r>
            <a:r>
              <a:rPr lang="en-US" sz="2400" dirty="0" smtClean="0"/>
              <a:t> </a:t>
            </a:r>
          </a:p>
          <a:p>
            <a:pPr marL="914400" lvl="1" indent="-457200" algn="just">
              <a:buFont typeface="Arial" pitchFamily="34" charset="0"/>
              <a:buChar char="•"/>
            </a:pPr>
            <a:r>
              <a:rPr lang="en-US" sz="2400" dirty="0" smtClean="0"/>
              <a:t>Gram negative bacteria: </a:t>
            </a:r>
            <a:r>
              <a:rPr lang="en-US" sz="2400" i="1" dirty="0" smtClean="0"/>
              <a:t>Pseudomonas aeruginosa, E. coli</a:t>
            </a:r>
          </a:p>
          <a:p>
            <a:pPr marL="914400" lvl="1" indent="-457200" algn="just">
              <a:buFont typeface="Arial" pitchFamily="34" charset="0"/>
              <a:buChar char="•"/>
            </a:pPr>
            <a:r>
              <a:rPr lang="en-US" sz="2400" dirty="0" smtClean="0"/>
              <a:t>Gram positive bacteria: </a:t>
            </a:r>
            <a:r>
              <a:rPr lang="en-US" sz="2400" i="1" dirty="0" smtClean="0"/>
              <a:t>Staphylococcus aureus</a:t>
            </a:r>
          </a:p>
        </p:txBody>
      </p:sp>
      <p:sp>
        <p:nvSpPr>
          <p:cNvPr id="3"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
        <p:nvSpPr>
          <p:cNvPr id="4" name="TextBox 3"/>
          <p:cNvSpPr txBox="1"/>
          <p:nvPr/>
        </p:nvSpPr>
        <p:spPr>
          <a:xfrm>
            <a:off x="0" y="914400"/>
            <a:ext cx="9144000" cy="461665"/>
          </a:xfrm>
          <a:prstGeom prst="rect">
            <a:avLst/>
          </a:prstGeom>
          <a:noFill/>
        </p:spPr>
        <p:txBody>
          <a:bodyPr wrap="square" rtlCol="0">
            <a:spAutoFit/>
          </a:bodyPr>
          <a:lstStyle/>
          <a:p>
            <a:pPr algn="just"/>
            <a:r>
              <a:rPr lang="en-US" sz="2400" b="1" dirty="0" smtClean="0"/>
              <a:t>Atypical community-acquired pneumonia</a:t>
            </a:r>
          </a:p>
        </p:txBody>
      </p:sp>
    </p:spTree>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892076"/>
            <a:ext cx="9144000" cy="2308324"/>
          </a:xfrm>
          <a:prstGeom prst="rect">
            <a:avLst/>
          </a:prstGeom>
          <a:noFill/>
        </p:spPr>
        <p:txBody>
          <a:bodyPr wrap="square" rtlCol="0">
            <a:spAutoFit/>
          </a:bodyPr>
          <a:lstStyle/>
          <a:p>
            <a:pPr marL="457200" indent="-457200" algn="just">
              <a:buFont typeface="Wingdings" pitchFamily="2" charset="2"/>
              <a:buChar char="q"/>
            </a:pPr>
            <a:r>
              <a:rPr lang="en-US" sz="2400" b="1" dirty="0" smtClean="0"/>
              <a:t>Pneumonia in immunocompromised hosts</a:t>
            </a:r>
          </a:p>
          <a:p>
            <a:pPr marL="457200" indent="-457200" algn="just">
              <a:buFontTx/>
              <a:buChar char="-"/>
            </a:pPr>
            <a:r>
              <a:rPr lang="en-US" sz="2400" dirty="0" smtClean="0"/>
              <a:t>Complication of AIDS and bone marrow transplantation</a:t>
            </a:r>
          </a:p>
          <a:p>
            <a:pPr marL="457200" indent="-457200" algn="just">
              <a:buFontTx/>
              <a:buChar char="-"/>
            </a:pPr>
            <a:r>
              <a:rPr lang="en-US" sz="2400" dirty="0" smtClean="0"/>
              <a:t>Common opportunistic infections:</a:t>
            </a:r>
          </a:p>
          <a:p>
            <a:pPr marL="914400" lvl="1" indent="-457200" algn="just">
              <a:buFont typeface="Arial" pitchFamily="34" charset="0"/>
              <a:buChar char="•"/>
            </a:pPr>
            <a:r>
              <a:rPr lang="en-US" sz="2400" dirty="0" smtClean="0"/>
              <a:t>Cytomegalovirus </a:t>
            </a:r>
          </a:p>
          <a:p>
            <a:pPr marL="914400" lvl="1" indent="-457200" algn="just">
              <a:buFont typeface="Arial" pitchFamily="34" charset="0"/>
              <a:buChar char="•"/>
            </a:pPr>
            <a:r>
              <a:rPr lang="en-US" sz="2400" i="1" dirty="0" err="1" smtClean="0"/>
              <a:t>Pneumocystis</a:t>
            </a:r>
            <a:r>
              <a:rPr lang="en-US" sz="2400" i="1" dirty="0" smtClean="0"/>
              <a:t> </a:t>
            </a:r>
            <a:r>
              <a:rPr lang="en-US" sz="2400" i="1" dirty="0" err="1" smtClean="0"/>
              <a:t>jiroveci</a:t>
            </a:r>
            <a:endParaRPr lang="en-US" sz="2400" i="1" dirty="0" smtClean="0"/>
          </a:p>
          <a:p>
            <a:pPr marL="914400" lvl="1" indent="-457200" algn="just">
              <a:buFont typeface="Arial" pitchFamily="34" charset="0"/>
              <a:buChar char="•"/>
            </a:pPr>
            <a:r>
              <a:rPr lang="en-US" sz="2400" i="1" dirty="0" err="1" smtClean="0"/>
              <a:t>Aspergillus</a:t>
            </a:r>
            <a:r>
              <a:rPr lang="en-US" sz="2400" i="1" dirty="0" smtClean="0"/>
              <a:t> </a:t>
            </a:r>
            <a:r>
              <a:rPr lang="en-US" sz="2400" i="1" dirty="0" err="1" smtClean="0"/>
              <a:t>fumigatus</a:t>
            </a:r>
            <a:endParaRPr lang="en-US" sz="2400" i="1" dirty="0" smtClean="0"/>
          </a:p>
        </p:txBody>
      </p:sp>
      <p:sp>
        <p:nvSpPr>
          <p:cNvPr id="3" name="Rectangle 2"/>
          <p:cNvSpPr txBox="1">
            <a:spLocks noChangeArrowheads="1"/>
          </p:cNvSpPr>
          <p:nvPr/>
        </p:nvSpPr>
        <p:spPr>
          <a:xfrm>
            <a:off x="228600" y="0"/>
            <a:ext cx="8229600" cy="914400"/>
          </a:xfrm>
          <a:prstGeom prst="rect">
            <a:avLst/>
          </a:prstGeom>
          <a:noFill/>
          <a:ln/>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0000FF"/>
                </a:solidFill>
                <a:effectLst/>
                <a:uLnTx/>
                <a:uFillTx/>
                <a:latin typeface="+mj-lt"/>
                <a:ea typeface="+mj-ea"/>
                <a:cs typeface="+mj-cs"/>
              </a:rPr>
              <a:t>Pneumonia</a:t>
            </a:r>
            <a:endParaRPr kumimoji="0" lang="en-US" sz="4000" b="0" i="0" u="none" strike="noStrike" kern="1200" cap="none" spc="0" normalizeH="0" baseline="0" noProof="0" dirty="0">
              <a:ln>
                <a:noFill/>
              </a:ln>
              <a:solidFill>
                <a:srgbClr val="0000FF"/>
              </a:solidFill>
              <a:effectLst/>
              <a:uLnTx/>
              <a:uFillTx/>
              <a:latin typeface="+mj-lt"/>
              <a:ea typeface="+mj-ea"/>
              <a:cs typeface="+mj-cs"/>
            </a:endParaRPr>
          </a:p>
        </p:txBody>
      </p:sp>
    </p:spTree>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tb bacill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000"/>
            <a:ext cx="5913549" cy="3936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0" y="1407616"/>
            <a:ext cx="9144000" cy="4154984"/>
          </a:xfrm>
          <a:prstGeom prst="rect">
            <a:avLst/>
          </a:prstGeom>
          <a:noFill/>
        </p:spPr>
        <p:txBody>
          <a:bodyPr wrap="square" rtlCol="0">
            <a:spAutoFit/>
          </a:bodyPr>
          <a:lstStyle/>
          <a:p>
            <a:pPr marL="457200" indent="-457200" algn="just">
              <a:buFont typeface="Arial" pitchFamily="34" charset="0"/>
              <a:buChar char="•"/>
            </a:pPr>
            <a:r>
              <a:rPr lang="en-US" sz="2400" dirty="0" smtClean="0"/>
              <a:t>It is a serious disease caused by inhalation of aerosolized bacilli of mycobacterium tuberculi.</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Tubercle bacillus or Koch’s bacillus (named after discovery of the organism by Robert Koch in 1882) called </a:t>
            </a:r>
            <a:r>
              <a:rPr lang="en-US" sz="2400" i="1" dirty="0" smtClean="0"/>
              <a:t>Mycobacterium tuberculosis </a:t>
            </a:r>
            <a:r>
              <a:rPr lang="en-US" sz="2400" dirty="0" smtClean="0"/>
              <a:t>causes tuberculosis in the lungs and other tissues of the human body.</a:t>
            </a:r>
          </a:p>
          <a:p>
            <a:pPr marL="457200" indent="-457200" algn="just">
              <a:buFont typeface="Arial" pitchFamily="34" charset="0"/>
              <a:buChar char="•"/>
            </a:pPr>
            <a:endParaRPr lang="en-US" sz="2400" i="1" dirty="0" smtClean="0"/>
          </a:p>
          <a:p>
            <a:pPr marL="457200" indent="-457200" algn="just">
              <a:buFont typeface="Arial" pitchFamily="34" charset="0"/>
              <a:buChar char="•"/>
            </a:pPr>
            <a:r>
              <a:rPr lang="en-US" sz="2400" dirty="0" smtClean="0"/>
              <a:t>The organism is a strict aerobe and thrives best in tissues with high oxygen tension such as in the apex of the lung.</a:t>
            </a:r>
          </a:p>
          <a:p>
            <a:pPr marL="457200" indent="-457200" algn="just">
              <a:buFont typeface="Arial" pitchFamily="34" charset="0"/>
              <a:buChar char="•"/>
            </a:pPr>
            <a:endParaRPr lang="en-US" sz="2400" i="1" dirty="0" smtClean="0"/>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0" y="762000"/>
            <a:ext cx="9144000" cy="2554545"/>
          </a:xfrm>
          <a:prstGeom prst="rect">
            <a:avLst/>
          </a:prstGeom>
          <a:noFill/>
        </p:spPr>
        <p:txBody>
          <a:bodyPr wrap="square" rtlCol="0">
            <a:spAutoFit/>
          </a:bodyPr>
          <a:lstStyle/>
          <a:p>
            <a:pPr marL="457200" indent="-457200" algn="just">
              <a:buFont typeface="Arial" pitchFamily="34" charset="0"/>
              <a:buChar char="•"/>
            </a:pPr>
            <a:r>
              <a:rPr lang="en-US" sz="2000" dirty="0" smtClean="0"/>
              <a:t>Their cell wall contains </a:t>
            </a:r>
            <a:r>
              <a:rPr lang="en-US" sz="2000" b="1" dirty="0" smtClean="0"/>
              <a:t>thick, complex lipid </a:t>
            </a:r>
            <a:r>
              <a:rPr lang="en-US" sz="2000" dirty="0" smtClean="0"/>
              <a:t>(</a:t>
            </a:r>
            <a:r>
              <a:rPr lang="en-US" sz="2000" b="1" dirty="0" smtClean="0"/>
              <a:t>mycolic acid</a:t>
            </a:r>
            <a:r>
              <a:rPr lang="en-US" sz="2000" dirty="0" smtClean="0"/>
              <a:t>) which makes them resistant to commonly used disinfectants and laboratory staining reagents.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But once stained, they resist decolorization with acid solution and alcohol, so called as </a:t>
            </a:r>
            <a:r>
              <a:rPr lang="en-US" sz="2000" b="1" dirty="0" smtClean="0"/>
              <a:t>acid-fast bacilli </a:t>
            </a:r>
            <a:r>
              <a:rPr lang="en-US" sz="2000" dirty="0" smtClean="0"/>
              <a:t>(AFB).</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Gram + </a:t>
            </a:r>
            <a:r>
              <a:rPr lang="en-US" sz="2000" dirty="0" err="1" smtClean="0"/>
              <a:t>ve</a:t>
            </a:r>
            <a:r>
              <a:rPr lang="en-US" sz="2000" dirty="0" smtClean="0"/>
              <a:t> but difficult to stain, stained by </a:t>
            </a:r>
            <a:r>
              <a:rPr lang="en-US" sz="2000" b="1" dirty="0" smtClean="0"/>
              <a:t>acid-fast stain </a:t>
            </a:r>
            <a:r>
              <a:rPr lang="en-US" sz="2000" dirty="0" smtClean="0"/>
              <a:t>or </a:t>
            </a:r>
            <a:r>
              <a:rPr lang="en-US" sz="2000" b="1" dirty="0" err="1" smtClean="0"/>
              <a:t>Ziehl-Neelsen</a:t>
            </a:r>
            <a:r>
              <a:rPr lang="en-US" sz="2000" dirty="0" smtClean="0"/>
              <a:t> (ZN) stain.</a:t>
            </a:r>
          </a:p>
        </p:txBody>
      </p:sp>
      <p:pic>
        <p:nvPicPr>
          <p:cNvPr id="3074" name="Picture 2" descr="C:\Users\Admin\Desktop\mt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1800"/>
            <a:ext cx="6070623" cy="3794139"/>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pic>
        <p:nvPicPr>
          <p:cNvPr id="2050" name="Picture 2" descr="C:\Users\Admin\Desktop\tuberculosis-dreamstime_s_477043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94609"/>
            <a:ext cx="5943600" cy="47633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807184"/>
            <a:ext cx="9144000" cy="1631216"/>
          </a:xfrm>
          <a:prstGeom prst="rect">
            <a:avLst/>
          </a:prstGeom>
        </p:spPr>
        <p:txBody>
          <a:bodyPr wrap="square">
            <a:spAutoFit/>
          </a:bodyPr>
          <a:lstStyle/>
          <a:p>
            <a:pPr algn="just"/>
            <a:r>
              <a:rPr lang="en-US" sz="2000" b="1" dirty="0" smtClean="0"/>
              <a:t>MODE OF TRANSMISSION:</a:t>
            </a:r>
          </a:p>
          <a:p>
            <a:pPr algn="just"/>
            <a:r>
              <a:rPr lang="en-US" sz="2000" dirty="0" smtClean="0"/>
              <a:t>Human beings acquire infection with tubercle bacilli by one of the following routes:</a:t>
            </a:r>
          </a:p>
          <a:p>
            <a:pPr algn="just"/>
            <a:endParaRPr lang="en-US" sz="2000" dirty="0" smtClean="0"/>
          </a:p>
          <a:p>
            <a:pPr marL="457200" indent="-457200" algn="just">
              <a:buAutoNum type="arabicPeriod"/>
            </a:pPr>
            <a:r>
              <a:rPr lang="en-US" sz="2000" b="1" i="1" dirty="0" smtClean="0"/>
              <a:t>Inhalation</a:t>
            </a:r>
            <a:r>
              <a:rPr lang="en-US" sz="2000" i="1" dirty="0" smtClean="0"/>
              <a:t> </a:t>
            </a:r>
            <a:r>
              <a:rPr lang="en-US" sz="2000" dirty="0" smtClean="0"/>
              <a:t>of organisms present in fresh cough droplets or in dried sputum from an open case of pulmonary tuberculosis.</a:t>
            </a:r>
          </a:p>
        </p:txBody>
      </p:sp>
      <p:sp>
        <p:nvSpPr>
          <p:cNvPr id="4" name="TextBox 3"/>
          <p:cNvSpPr txBox="1"/>
          <p:nvPr/>
        </p:nvSpPr>
        <p:spPr>
          <a:xfrm>
            <a:off x="2971800" y="2373868"/>
            <a:ext cx="2829621" cy="369332"/>
          </a:xfrm>
          <a:prstGeom prst="rect">
            <a:avLst/>
          </a:prstGeom>
          <a:solidFill>
            <a:schemeClr val="bg1"/>
          </a:solidFill>
        </p:spPr>
        <p:txBody>
          <a:bodyPr wrap="none" rtlCol="0">
            <a:spAutoFit/>
          </a:bodyPr>
          <a:lstStyle/>
          <a:p>
            <a:r>
              <a:rPr lang="en-US" dirty="0" smtClean="0"/>
              <a:t>                                                  </a:t>
            </a:r>
            <a:endParaRPr lang="en-US" dirty="0"/>
          </a:p>
        </p:txBody>
      </p:sp>
    </p:spTree>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Rectangle 2"/>
          <p:cNvSpPr/>
          <p:nvPr/>
        </p:nvSpPr>
        <p:spPr>
          <a:xfrm>
            <a:off x="0" y="1752600"/>
            <a:ext cx="9144000" cy="3785652"/>
          </a:xfrm>
          <a:prstGeom prst="rect">
            <a:avLst/>
          </a:prstGeom>
        </p:spPr>
        <p:txBody>
          <a:bodyPr wrap="square">
            <a:spAutoFit/>
          </a:bodyPr>
          <a:lstStyle/>
          <a:p>
            <a:pPr marL="457200" indent="-457200" algn="just">
              <a:buFont typeface="+mj-lt"/>
              <a:buAutoNum type="arabicPeriod" startAt="2"/>
            </a:pPr>
            <a:r>
              <a:rPr lang="en-US" sz="2000" b="1" i="1" dirty="0" smtClean="0"/>
              <a:t>Ingestion</a:t>
            </a:r>
            <a:r>
              <a:rPr lang="en-US" sz="2000" i="1" dirty="0" smtClean="0"/>
              <a:t> </a:t>
            </a:r>
            <a:r>
              <a:rPr lang="en-US" sz="2000" dirty="0" smtClean="0"/>
              <a:t>of the organisms leads to development of </a:t>
            </a:r>
            <a:r>
              <a:rPr lang="en-US" sz="2000" dirty="0" err="1" smtClean="0"/>
              <a:t>tonsillar</a:t>
            </a:r>
            <a:r>
              <a:rPr lang="en-US" sz="2000" dirty="0" smtClean="0"/>
              <a:t> or intestinal tuberculosis. This mode of infection of human tubercle bacilli is from self-swallowing of infected sputum of an open case of pulmonary tuberculosis, or ingestion of bovine tubercle bacilli from milk of diseased cows.</a:t>
            </a:r>
          </a:p>
          <a:p>
            <a:pPr marL="457200" indent="-457200" algn="just">
              <a:buFont typeface="+mj-lt"/>
              <a:buAutoNum type="arabicPeriod" startAt="2"/>
            </a:pPr>
            <a:endParaRPr lang="en-US" sz="2000" b="1" i="1" dirty="0" smtClean="0"/>
          </a:p>
          <a:p>
            <a:pPr marL="457200" indent="-457200" algn="just">
              <a:buFont typeface="+mj-lt"/>
              <a:buAutoNum type="arabicPeriod" startAt="2"/>
            </a:pPr>
            <a:endParaRPr lang="en-US" sz="2000" b="1" i="1" dirty="0"/>
          </a:p>
          <a:p>
            <a:pPr marL="457200" indent="-457200" algn="just">
              <a:buFont typeface="+mj-lt"/>
              <a:buAutoNum type="arabicPeriod" startAt="2"/>
            </a:pPr>
            <a:r>
              <a:rPr lang="en-US" sz="2000" b="1" i="1" dirty="0" smtClean="0"/>
              <a:t>Inoculation</a:t>
            </a:r>
            <a:r>
              <a:rPr lang="en-US" sz="2000" i="1" dirty="0" smtClean="0"/>
              <a:t> </a:t>
            </a:r>
            <a:r>
              <a:rPr lang="en-US" sz="2000" dirty="0" smtClean="0"/>
              <a:t>of the organisms into the skin may rarely occur from infected postmortem tissue.</a:t>
            </a:r>
          </a:p>
          <a:p>
            <a:pPr marL="457200" indent="-457200" algn="just">
              <a:buFont typeface="+mj-lt"/>
              <a:buAutoNum type="arabicPeriod" startAt="2"/>
            </a:pPr>
            <a:endParaRPr lang="en-US" sz="2000" b="1" i="1" dirty="0" smtClean="0"/>
          </a:p>
          <a:p>
            <a:pPr marL="457200" indent="-457200" algn="just">
              <a:buFont typeface="+mj-lt"/>
              <a:buAutoNum type="arabicPeriod" startAt="2"/>
            </a:pPr>
            <a:endParaRPr lang="en-US" sz="2000" b="1" i="1" dirty="0"/>
          </a:p>
          <a:p>
            <a:pPr marL="457200" indent="-457200" algn="just">
              <a:buFont typeface="+mj-lt"/>
              <a:buAutoNum type="arabicPeriod" startAt="2"/>
            </a:pPr>
            <a:r>
              <a:rPr lang="en-US" sz="2000" b="1" i="1" dirty="0" err="1" smtClean="0"/>
              <a:t>Transplacental</a:t>
            </a:r>
            <a:r>
              <a:rPr lang="en-US" sz="2000" b="1" i="1" dirty="0" smtClean="0"/>
              <a:t> route </a:t>
            </a:r>
            <a:r>
              <a:rPr lang="en-US" sz="2000" dirty="0" smtClean="0"/>
              <a:t>results in development of congenital tuberculosis in </a:t>
            </a:r>
            <a:r>
              <a:rPr lang="en-US" sz="2000" dirty="0" err="1" smtClean="0"/>
              <a:t>foetus</a:t>
            </a:r>
            <a:r>
              <a:rPr lang="en-US" sz="2000" dirty="0" smtClean="0"/>
              <a:t> from infected mother and is a rare mode of transmission.</a:t>
            </a:r>
            <a:endParaRPr lang="en-US" sz="2000" dirty="0"/>
          </a:p>
        </p:txBody>
      </p:sp>
      <p:sp>
        <p:nvSpPr>
          <p:cNvPr id="4" name="Rectangle 3"/>
          <p:cNvSpPr/>
          <p:nvPr/>
        </p:nvSpPr>
        <p:spPr>
          <a:xfrm>
            <a:off x="0" y="807184"/>
            <a:ext cx="9144000" cy="707886"/>
          </a:xfrm>
          <a:prstGeom prst="rect">
            <a:avLst/>
          </a:prstGeom>
        </p:spPr>
        <p:txBody>
          <a:bodyPr wrap="square">
            <a:spAutoFit/>
          </a:bodyPr>
          <a:lstStyle/>
          <a:p>
            <a:pPr algn="just"/>
            <a:r>
              <a:rPr lang="en-US" sz="2000" b="1" dirty="0" smtClean="0"/>
              <a:t>MODE OF TRANSMISSION:</a:t>
            </a:r>
          </a:p>
          <a:p>
            <a:pPr algn="just"/>
            <a:r>
              <a:rPr lang="en-US" sz="2000" dirty="0" smtClean="0"/>
              <a:t>Human beings acquire infection with tubercle bacilli by one of the following routes:</a:t>
            </a:r>
          </a:p>
        </p:txBody>
      </p:sp>
    </p:spTree>
    <p:extLst>
      <p:ext uri="{BB962C8B-B14F-4D97-AF65-F5344CB8AC3E}">
        <p14:creationId xmlns:p14="http://schemas.microsoft.com/office/powerpoint/2010/main" val="3048697985"/>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0" y="914400"/>
            <a:ext cx="8991600" cy="4724400"/>
          </a:xfrm>
          <a:prstGeom prst="rect">
            <a:avLst/>
          </a:prstGeom>
        </p:spPr>
        <p:txBody>
          <a:bodyPr/>
          <a:lstStyle/>
          <a:p>
            <a:pPr marL="342900" marR="0" lvl="0" indent="-342900" algn="ctr" defTabSz="914400" rtl="0" eaLnBrk="1" fontAlgn="auto" latinLnBrk="0" hangingPunct="1">
              <a:lnSpc>
                <a:spcPct val="90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smtClean="0">
                <a:ln>
                  <a:noFill/>
                </a:ln>
                <a:solidFill>
                  <a:schemeClr val="tx2"/>
                </a:solidFill>
                <a:effectLst/>
                <a:uLnTx/>
                <a:uFillTx/>
                <a:latin typeface="+mn-lt"/>
                <a:ea typeface="+mn-ea"/>
                <a:cs typeface="+mn-cs"/>
              </a:rPr>
              <a:t>“Mechanisms that prevent foreign objects or organisms from entering the bronchial tree.”</a:t>
            </a: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Nasal hair, convoluted passages, mucus lining of nasal turbinate.</a:t>
            </a:r>
          </a:p>
          <a:p>
            <a:pPr marL="800100" lvl="1" indent="-342900" algn="just">
              <a:lnSpc>
                <a:spcPct val="90000"/>
              </a:lnSpc>
              <a:spcBef>
                <a:spcPct val="20000"/>
              </a:spcBef>
              <a:buFont typeface="Arial" pitchFamily="34" charset="0"/>
              <a:buChar cha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Secretory</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IgA</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endParaRPr kumimoji="0" lang="en-US" sz="10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Nonspecific antibacterial substances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lysozyme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in respiratory secretions.</a:t>
            </a:r>
          </a:p>
          <a:p>
            <a:pPr marL="800100" lvl="1" indent="-342900" algn="just">
              <a:lnSpc>
                <a:spcPct val="90000"/>
              </a:lnSpc>
              <a:spcBef>
                <a:spcPct val="20000"/>
              </a:spcBef>
              <a:buFont typeface="Arial" pitchFamily="34" charset="0"/>
              <a:buChar cha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Cilia and mucus lining of trachea.</a:t>
            </a:r>
          </a:p>
          <a:p>
            <a:pPr marL="800100" lvl="1" indent="-342900" algn="just">
              <a:lnSpc>
                <a:spcPct val="90000"/>
              </a:lnSpc>
              <a:spcBef>
                <a:spcPct val="20000"/>
              </a:spcBef>
              <a:buFont typeface="Arial" pitchFamily="34" charset="0"/>
              <a:buChar cha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Reflexes: coughing, sneezing, swallowing.</a:t>
            </a:r>
          </a:p>
          <a:p>
            <a:pPr marL="800100" lvl="1" indent="-342900" algn="just">
              <a:lnSpc>
                <a:spcPct val="90000"/>
              </a:lnSpc>
              <a:spcBef>
                <a:spcPct val="20000"/>
              </a:spcBef>
              <a:buFont typeface="Arial" pitchFamily="34" charset="0"/>
              <a:buChar cha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lgn="just">
              <a:lnSpc>
                <a:spcPct val="90000"/>
              </a:lnSpc>
              <a:spcBef>
                <a:spcPct val="20000"/>
              </a:spcBef>
              <a:buFont typeface="Arial" pitchFamily="34" charset="0"/>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Normal URT flora</a:t>
            </a:r>
            <a:r>
              <a:rPr kumimoji="0" lang="en-US" sz="2400" b="0" i="0" u="none" strike="noStrike" kern="1200" cap="none" spc="0" normalizeH="0" noProof="0" dirty="0" smtClean="0">
                <a:ln>
                  <a:noFill/>
                </a:ln>
                <a:solidFill>
                  <a:schemeClr val="tx1"/>
                </a:solidFill>
                <a:effectLst/>
                <a:uLnTx/>
                <a:uFillTx/>
                <a:latin typeface="+mn-lt"/>
                <a:ea typeface="+mn-ea"/>
                <a:cs typeface="+mn-cs"/>
              </a:rPr>
              <a:t> (</a:t>
            </a:r>
            <a:r>
              <a:rPr lang="en-US" sz="2400" dirty="0" smtClean="0"/>
              <a:t>help to prevent Colonization of the URT by pathogenic microorganisms)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Rectangle 2"/>
          <p:cNvSpPr txBox="1">
            <a:spLocks noChangeArrowheads="1"/>
          </p:cNvSpPr>
          <p:nvPr/>
        </p:nvSpPr>
        <p:spPr>
          <a:xfrm>
            <a:off x="0" y="228600"/>
            <a:ext cx="9144000" cy="419100"/>
          </a:xfrm>
          <a:prstGeom prst="rect">
            <a:avLst/>
          </a:prstGeom>
        </p:spPr>
        <p:style>
          <a:lnRef idx="1">
            <a:schemeClr val="accent3"/>
          </a:lnRef>
          <a:fillRef idx="3">
            <a:schemeClr val="accent3"/>
          </a:fillRef>
          <a:effectRef idx="2">
            <a:schemeClr val="accent3"/>
          </a:effectRef>
          <a:fontRef idx="minor">
            <a:schemeClr val="lt1"/>
          </a:fontRef>
        </p:style>
        <p:txBody>
          <a:bodyPr/>
          <a:lstStyle/>
          <a:p>
            <a:pPr lvl="0">
              <a:spcBef>
                <a:spcPct val="0"/>
              </a:spcBef>
              <a:defRPr/>
            </a:pPr>
            <a:r>
              <a:rPr lang="en-US" sz="2000" b="1" dirty="0" smtClean="0">
                <a:solidFill>
                  <a:schemeClr val="tx1"/>
                </a:solidFill>
                <a:latin typeface="Lucida Sans Unicode" pitchFamily="34" charset="0"/>
                <a:cs typeface="Lucida Sans Unicode" pitchFamily="34" charset="0"/>
              </a:rPr>
              <a:t>Nonspecific protective mechanisms in URT keeps lungs sterile…how ?</a:t>
            </a:r>
            <a:r>
              <a:rPr lang="en-US" sz="2000" b="1" dirty="0" smtClean="0">
                <a:solidFill>
                  <a:schemeClr val="tx1"/>
                </a:solidFill>
              </a:rPr>
              <a:t> </a:t>
            </a:r>
            <a:endParaRPr lang="en-US" sz="2000" b="1" dirty="0">
              <a:solidFill>
                <a:schemeClr val="tx1"/>
              </a:solidFill>
            </a:endParaRPr>
          </a:p>
        </p:txBody>
      </p:sp>
      <p:sp>
        <p:nvSpPr>
          <p:cNvPr id="5" name="Rectangle 4"/>
          <p:cNvSpPr/>
          <p:nvPr/>
        </p:nvSpPr>
        <p:spPr>
          <a:xfrm>
            <a:off x="0" y="5867400"/>
            <a:ext cx="9144000" cy="707886"/>
          </a:xfrm>
          <a:prstGeom prst="rect">
            <a:avLst/>
          </a:prstGeom>
        </p:spPr>
        <p:txBody>
          <a:bodyPr wrap="square">
            <a:spAutoFit/>
          </a:bodyPr>
          <a:lstStyle/>
          <a:p>
            <a:pPr>
              <a:buFont typeface="Wingdings" pitchFamily="2" charset="2"/>
              <a:buChar char="Ø"/>
            </a:pPr>
            <a:r>
              <a:rPr lang="en-US" sz="2000" dirty="0" smtClean="0">
                <a:solidFill>
                  <a:schemeClr val="tx2"/>
                </a:solidFill>
                <a:cs typeface="Lucida Sans Unicode" pitchFamily="34" charset="0"/>
              </a:rPr>
              <a:t>Suppose a particle could escape and enter the alveoli …..?</a:t>
            </a:r>
            <a:r>
              <a:rPr lang="en-US" sz="2000" dirty="0" smtClean="0">
                <a:solidFill>
                  <a:schemeClr val="tx2"/>
                </a:solidFill>
              </a:rPr>
              <a:t> </a:t>
            </a:r>
            <a:endParaRPr lang="en-US" sz="2000" i="1" dirty="0" smtClean="0">
              <a:solidFill>
                <a:srgbClr val="FF99FF"/>
              </a:solidFill>
            </a:endParaRPr>
          </a:p>
          <a:p>
            <a:pPr lvl="1"/>
            <a:r>
              <a:rPr lang="en-US" sz="2000" i="1" dirty="0" smtClean="0">
                <a:solidFill>
                  <a:schemeClr val="tx2"/>
                </a:solidFill>
              </a:rPr>
              <a:t>The alveolar macrophages ingest them and carry them to lymphatics.</a:t>
            </a:r>
            <a:endParaRPr lang="en-US" sz="2000" i="1" dirty="0">
              <a:solidFill>
                <a:schemeClr val="tx2"/>
              </a:solidFill>
            </a:endParaRPr>
          </a:p>
        </p:txBody>
      </p:sp>
    </p:spTree>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1" y="1219200"/>
            <a:ext cx="9144000" cy="4524315"/>
          </a:xfrm>
          <a:prstGeom prst="rect">
            <a:avLst/>
          </a:prstGeom>
          <a:noFill/>
        </p:spPr>
        <p:txBody>
          <a:bodyPr wrap="square" rtlCol="0">
            <a:spAutoFit/>
          </a:bodyPr>
          <a:lstStyle/>
          <a:p>
            <a:pPr marL="457200" indent="-457200" algn="just">
              <a:buFont typeface="Arial" pitchFamily="34" charset="0"/>
              <a:buChar char="•"/>
            </a:pPr>
            <a:r>
              <a:rPr lang="en-US" sz="2400" dirty="0" smtClean="0"/>
              <a:t>The act of </a:t>
            </a:r>
            <a:r>
              <a:rPr lang="en-US" sz="2400" b="1" dirty="0" smtClean="0"/>
              <a:t>coughing</a:t>
            </a:r>
            <a:r>
              <a:rPr lang="en-US" sz="2400" dirty="0" smtClean="0"/>
              <a:t>, </a:t>
            </a:r>
            <a:r>
              <a:rPr lang="en-US" sz="2400" b="1" dirty="0" smtClean="0"/>
              <a:t>sneezing</a:t>
            </a:r>
            <a:r>
              <a:rPr lang="en-US" sz="2400" dirty="0" smtClean="0"/>
              <a:t> and </a:t>
            </a:r>
            <a:r>
              <a:rPr lang="en-US" sz="2400" b="1" dirty="0" smtClean="0"/>
              <a:t>speaking</a:t>
            </a:r>
            <a:r>
              <a:rPr lang="en-US" sz="2400" dirty="0" smtClean="0"/>
              <a:t> release a large number of </a:t>
            </a:r>
            <a:r>
              <a:rPr lang="en-US" sz="2400" b="1" dirty="0" smtClean="0"/>
              <a:t>droplets</a:t>
            </a:r>
            <a:r>
              <a:rPr lang="en-US" sz="2400" dirty="0" smtClean="0"/>
              <a:t> containing as many as 3000 infectious airborne droplets nuclei per cough.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 droplet nucleus is small, measures 5 µm or less, and may contain approximately 1-10 tubercle bacilli.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Theoretically, although a single tubercle bacillus may cause disease, in practice 5-200 inhaled bacilli are essential for infection.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These droplets by virtue of their small size remain suspended in the air for a very long period of time. </a:t>
            </a:r>
            <a:endParaRPr lang="en-US" sz="2400" dirty="0"/>
          </a:p>
        </p:txBody>
      </p:sp>
    </p:spTree>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Rectangle 2"/>
          <p:cNvSpPr/>
          <p:nvPr/>
        </p:nvSpPr>
        <p:spPr>
          <a:xfrm>
            <a:off x="0" y="914400"/>
            <a:ext cx="9144000" cy="5940088"/>
          </a:xfrm>
          <a:prstGeom prst="rect">
            <a:avLst/>
          </a:prstGeom>
        </p:spPr>
        <p:txBody>
          <a:bodyPr wrap="square">
            <a:spAutoFit/>
          </a:bodyPr>
          <a:lstStyle/>
          <a:p>
            <a:pPr algn="just"/>
            <a:r>
              <a:rPr lang="en-US" sz="2000" b="1" dirty="0" smtClean="0"/>
              <a:t>SPREAD OF TUBERCULOSIS</a:t>
            </a:r>
          </a:p>
          <a:p>
            <a:pPr algn="just"/>
            <a:r>
              <a:rPr lang="en-US" sz="2000" dirty="0" smtClean="0"/>
              <a:t>The disease spreads in the body by various routes:</a:t>
            </a:r>
          </a:p>
          <a:p>
            <a:pPr marL="457200" indent="-457200" algn="just">
              <a:buAutoNum type="arabicPeriod"/>
            </a:pPr>
            <a:r>
              <a:rPr lang="en-US" sz="2000" b="1" dirty="0" smtClean="0"/>
              <a:t>Local spread: </a:t>
            </a:r>
          </a:p>
          <a:p>
            <a:pPr marL="914400" lvl="1" indent="-457200" algn="just"/>
            <a:r>
              <a:rPr lang="en-US" sz="2000" dirty="0" smtClean="0"/>
              <a:t>	This takes place by macrophages carrying the bacilli into the surrounding tissues.</a:t>
            </a:r>
          </a:p>
          <a:p>
            <a:pPr marL="457200" indent="-457200" algn="just">
              <a:buAutoNum type="arabicPeriod"/>
            </a:pPr>
            <a:endParaRPr lang="en-US" sz="2000" dirty="0" smtClean="0"/>
          </a:p>
          <a:p>
            <a:pPr marL="457200" indent="-457200" algn="just">
              <a:buAutoNum type="arabicPeriod"/>
            </a:pPr>
            <a:r>
              <a:rPr lang="en-US" sz="2000" b="1" dirty="0" smtClean="0"/>
              <a:t>Lymphatic spread:</a:t>
            </a:r>
          </a:p>
          <a:p>
            <a:pPr marL="914400" lvl="1" indent="-457200" algn="just"/>
            <a:r>
              <a:rPr lang="en-US" sz="2000" dirty="0" smtClean="0"/>
              <a:t>	Tuberculosis is </a:t>
            </a:r>
            <a:r>
              <a:rPr lang="en-US" sz="2000" b="1" dirty="0" smtClean="0"/>
              <a:t>primarily an infection of lymphoid tissues</a:t>
            </a:r>
            <a:r>
              <a:rPr lang="en-US" sz="2000" dirty="0" smtClean="0"/>
              <a:t>. The bacilli may pass into lymphoid follicles of pharynx, bronchi, intestines or regional lymph nodes resulting in </a:t>
            </a:r>
            <a:r>
              <a:rPr lang="en-US" sz="2000" b="1" dirty="0" smtClean="0"/>
              <a:t>regional tuberculous lymphadenitis </a:t>
            </a:r>
            <a:r>
              <a:rPr lang="en-US" sz="2000" dirty="0" smtClean="0"/>
              <a:t>which is typical of childhood infections. Primary complex is primary focus with </a:t>
            </a:r>
            <a:r>
              <a:rPr lang="en-US" sz="2000" b="1" dirty="0" err="1" smtClean="0"/>
              <a:t>lymphangitis</a:t>
            </a:r>
            <a:r>
              <a:rPr lang="en-US" sz="2000" dirty="0" smtClean="0"/>
              <a:t> and </a:t>
            </a:r>
            <a:r>
              <a:rPr lang="en-US" sz="2000" b="1" dirty="0" smtClean="0"/>
              <a:t>lymphadenitis</a:t>
            </a:r>
            <a:r>
              <a:rPr lang="en-US" sz="2000" dirty="0" smtClean="0"/>
              <a:t>.</a:t>
            </a:r>
          </a:p>
          <a:p>
            <a:pPr marL="457200" indent="-457200" algn="just">
              <a:buAutoNum type="arabicPeriod"/>
            </a:pPr>
            <a:endParaRPr lang="en-US" sz="2000" b="1" dirty="0" smtClean="0"/>
          </a:p>
          <a:p>
            <a:pPr marL="457200" indent="-457200" algn="just">
              <a:buAutoNum type="arabicPeriod"/>
            </a:pPr>
            <a:r>
              <a:rPr lang="en-US" sz="2000" b="1" dirty="0" smtClean="0"/>
              <a:t>Haematogenous spread: </a:t>
            </a:r>
          </a:p>
          <a:p>
            <a:pPr marL="914400" lvl="1" indent="-457200" algn="just"/>
            <a:r>
              <a:rPr lang="en-US" sz="2000" b="1" dirty="0" smtClean="0"/>
              <a:t>	</a:t>
            </a:r>
            <a:r>
              <a:rPr lang="en-US" sz="2000" dirty="0" smtClean="0"/>
              <a:t>This occurs either as a result of </a:t>
            </a:r>
            <a:r>
              <a:rPr lang="en-US" sz="2000" b="1" dirty="0" smtClean="0"/>
              <a:t>tuberculous </a:t>
            </a:r>
            <a:r>
              <a:rPr lang="en-US" sz="2000" b="1" dirty="0" err="1" smtClean="0"/>
              <a:t>bacillaemia</a:t>
            </a:r>
            <a:r>
              <a:rPr lang="en-US" sz="2000" b="1" dirty="0" smtClean="0"/>
              <a:t> </a:t>
            </a:r>
            <a:r>
              <a:rPr lang="en-US" sz="2000" dirty="0" smtClean="0"/>
              <a:t>because of the drainage of lymphatics into the venous system or due to caseous material escaping through ulcerated wall of a vein. This produces </a:t>
            </a:r>
            <a:r>
              <a:rPr lang="en-US" sz="2000" b="1" dirty="0" smtClean="0"/>
              <a:t>millet seed-sized </a:t>
            </a:r>
            <a:r>
              <a:rPr lang="en-US" sz="2000" dirty="0" smtClean="0"/>
              <a:t>lesions in different organs of the body like lungs, liver, kidneys, bones and other tissues and is known as </a:t>
            </a:r>
            <a:r>
              <a:rPr lang="en-US" sz="2000" b="1" dirty="0" smtClean="0"/>
              <a:t>miliary tuberculosis</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Rectangle 2"/>
          <p:cNvSpPr/>
          <p:nvPr/>
        </p:nvSpPr>
        <p:spPr>
          <a:xfrm>
            <a:off x="0" y="914400"/>
            <a:ext cx="9144000" cy="4093428"/>
          </a:xfrm>
          <a:prstGeom prst="rect">
            <a:avLst/>
          </a:prstGeom>
        </p:spPr>
        <p:txBody>
          <a:bodyPr wrap="square">
            <a:spAutoFit/>
          </a:bodyPr>
          <a:lstStyle/>
          <a:p>
            <a:pPr algn="just"/>
            <a:r>
              <a:rPr lang="en-US" sz="2000" b="1" dirty="0" smtClean="0"/>
              <a:t>SPREAD OF TUBERCULOSIS</a:t>
            </a:r>
          </a:p>
          <a:p>
            <a:pPr algn="just"/>
            <a:r>
              <a:rPr lang="en-US" sz="2000" dirty="0" smtClean="0"/>
              <a:t>The disease spreads in the body by various routes:</a:t>
            </a:r>
          </a:p>
          <a:p>
            <a:pPr marL="457200" indent="-457200" algn="just">
              <a:buFont typeface="+mj-lt"/>
              <a:buAutoNum type="arabicPeriod" startAt="4"/>
            </a:pPr>
            <a:r>
              <a:rPr lang="en-US" sz="2000" b="1" dirty="0" smtClean="0"/>
              <a:t>By the natural passages:</a:t>
            </a:r>
          </a:p>
          <a:p>
            <a:pPr marL="1371600" lvl="2" indent="-457200" algn="just"/>
            <a:r>
              <a:rPr lang="en-US" sz="2000" dirty="0" smtClean="0"/>
              <a:t>Infection may spread from:</a:t>
            </a:r>
          </a:p>
          <a:p>
            <a:pPr marL="1428750" lvl="2" indent="-514350">
              <a:lnSpc>
                <a:spcPct val="150000"/>
              </a:lnSpc>
              <a:buAutoNum type="romanLcParenR"/>
            </a:pPr>
            <a:r>
              <a:rPr lang="en-US" sz="2000" dirty="0" smtClean="0"/>
              <a:t>lung lesions into pleura (tuberculous pleurisy);</a:t>
            </a:r>
          </a:p>
          <a:p>
            <a:pPr marL="1428750" lvl="2" indent="-514350">
              <a:lnSpc>
                <a:spcPct val="150000"/>
              </a:lnSpc>
              <a:buAutoNum type="romanLcParenR"/>
            </a:pPr>
            <a:r>
              <a:rPr lang="en-US" sz="2000" dirty="0" smtClean="0"/>
              <a:t> </a:t>
            </a:r>
            <a:r>
              <a:rPr lang="en-US" sz="2000" dirty="0" err="1" smtClean="0"/>
              <a:t>transbronchial</a:t>
            </a:r>
            <a:r>
              <a:rPr lang="en-US" sz="2000" dirty="0" smtClean="0"/>
              <a:t> spread into the adjacent lung segments;</a:t>
            </a:r>
          </a:p>
          <a:p>
            <a:pPr marL="1428750" lvl="2" indent="-514350">
              <a:lnSpc>
                <a:spcPct val="150000"/>
              </a:lnSpc>
              <a:buAutoNum type="romanLcParenR"/>
            </a:pPr>
            <a:r>
              <a:rPr lang="en-US" sz="2000" dirty="0" smtClean="0"/>
              <a:t>tuberculous </a:t>
            </a:r>
            <a:r>
              <a:rPr lang="en-US" sz="2000" dirty="0" err="1" smtClean="0"/>
              <a:t>salpingitis</a:t>
            </a:r>
            <a:r>
              <a:rPr lang="en-US" sz="2000" dirty="0" smtClean="0"/>
              <a:t> into peritoneal cavity (tuberculous peritonitis);</a:t>
            </a:r>
          </a:p>
          <a:p>
            <a:pPr marL="1428750" lvl="2" indent="-514350">
              <a:lnSpc>
                <a:spcPct val="150000"/>
              </a:lnSpc>
              <a:buAutoNum type="romanLcParenR"/>
            </a:pPr>
            <a:r>
              <a:rPr lang="en-US" sz="2000" dirty="0" smtClean="0"/>
              <a:t>infected sputum into larynx (tuberculous laryngitis);</a:t>
            </a:r>
          </a:p>
          <a:p>
            <a:pPr marL="1428750" lvl="2" indent="-514350">
              <a:lnSpc>
                <a:spcPct val="150000"/>
              </a:lnSpc>
              <a:buAutoNum type="romanLcParenR"/>
            </a:pPr>
            <a:r>
              <a:rPr lang="en-US" sz="2000" dirty="0" smtClean="0"/>
              <a:t>swallowing of infected sputum (</a:t>
            </a:r>
            <a:r>
              <a:rPr lang="en-US" sz="2000" dirty="0" err="1" smtClean="0"/>
              <a:t>ileocaecal</a:t>
            </a:r>
            <a:r>
              <a:rPr lang="en-US" sz="2000" dirty="0" smtClean="0"/>
              <a:t> tuberculosis); and</a:t>
            </a:r>
          </a:p>
          <a:p>
            <a:pPr marL="1428750" lvl="2" indent="-514350">
              <a:lnSpc>
                <a:spcPct val="150000"/>
              </a:lnSpc>
              <a:buAutoNum type="romanLcParenR"/>
            </a:pPr>
            <a:r>
              <a:rPr lang="en-US" sz="2000" dirty="0" smtClean="0"/>
              <a:t>renal lesions into </a:t>
            </a:r>
            <a:r>
              <a:rPr lang="en-US" sz="2000" dirty="0" err="1" smtClean="0"/>
              <a:t>ureter</a:t>
            </a:r>
            <a:r>
              <a:rPr lang="en-US" sz="2000" dirty="0" smtClean="0"/>
              <a:t> and down to </a:t>
            </a:r>
            <a:r>
              <a:rPr lang="en-US" sz="2000" dirty="0" err="1" smtClean="0"/>
              <a:t>trigone</a:t>
            </a:r>
            <a:r>
              <a:rPr lang="en-US" sz="2000" dirty="0" smtClean="0"/>
              <a:t> of bladder.</a:t>
            </a:r>
          </a:p>
        </p:txBody>
      </p:sp>
    </p:spTree>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4" name="TextBox 3"/>
          <p:cNvSpPr txBox="1"/>
          <p:nvPr/>
        </p:nvSpPr>
        <p:spPr>
          <a:xfrm>
            <a:off x="37601" y="914400"/>
            <a:ext cx="5298117" cy="3139321"/>
          </a:xfrm>
          <a:prstGeom prst="rect">
            <a:avLst/>
          </a:prstGeom>
          <a:noFill/>
        </p:spPr>
        <p:txBody>
          <a:bodyPr wrap="none" rtlCol="0">
            <a:spAutoFit/>
          </a:bodyPr>
          <a:lstStyle/>
          <a:p>
            <a:pPr>
              <a:lnSpc>
                <a:spcPct val="150000"/>
              </a:lnSpc>
            </a:pPr>
            <a:r>
              <a:rPr lang="en-US" sz="2800" b="1" dirty="0" smtClean="0">
                <a:solidFill>
                  <a:srgbClr val="FF0000"/>
                </a:solidFill>
              </a:rPr>
              <a:t>Types:</a:t>
            </a:r>
          </a:p>
          <a:p>
            <a:pPr lvl="1">
              <a:lnSpc>
                <a:spcPct val="150000"/>
              </a:lnSpc>
            </a:pPr>
            <a:r>
              <a:rPr lang="en-US" sz="2400" dirty="0" smtClean="0"/>
              <a:t>Mainly two types:</a:t>
            </a:r>
          </a:p>
          <a:p>
            <a:pPr marL="1428750" lvl="2" indent="-514350">
              <a:buFont typeface="+mj-lt"/>
              <a:buAutoNum type="arabicPeriod"/>
            </a:pPr>
            <a:r>
              <a:rPr lang="en-US" sz="2400" b="1" dirty="0" smtClean="0"/>
              <a:t>Pulmonary tuberculosis</a:t>
            </a:r>
          </a:p>
          <a:p>
            <a:pPr marL="1885950" lvl="3" indent="-514350">
              <a:buFont typeface="Arial" pitchFamily="34" charset="0"/>
              <a:buChar char="•"/>
            </a:pPr>
            <a:r>
              <a:rPr lang="en-US" sz="2400" dirty="0" smtClean="0"/>
              <a:t>Primary</a:t>
            </a:r>
          </a:p>
          <a:p>
            <a:pPr marL="1885950" lvl="3" indent="-514350">
              <a:buFont typeface="Arial" pitchFamily="34" charset="0"/>
              <a:buChar char="•"/>
            </a:pPr>
            <a:r>
              <a:rPr lang="en-US" sz="2400" dirty="0" smtClean="0"/>
              <a:t>Secondary </a:t>
            </a:r>
          </a:p>
          <a:p>
            <a:pPr marL="1428750" lvl="2" indent="-514350">
              <a:buFont typeface="+mj-lt"/>
              <a:buAutoNum type="arabicPeriod"/>
            </a:pPr>
            <a:endParaRPr lang="en-US" sz="2400" b="1" dirty="0" smtClean="0"/>
          </a:p>
          <a:p>
            <a:pPr marL="1428750" lvl="2" indent="-514350">
              <a:buFont typeface="+mj-lt"/>
              <a:buAutoNum type="arabicPeriod"/>
            </a:pPr>
            <a:r>
              <a:rPr lang="en-US" sz="2400" b="1" dirty="0" smtClean="0"/>
              <a:t>Extrapulmonary tuberculosis</a:t>
            </a:r>
            <a:endParaRPr lang="en-US" sz="2400" b="1" dirty="0"/>
          </a:p>
        </p:txBody>
      </p:sp>
      <p:sp>
        <p:nvSpPr>
          <p:cNvPr id="5" name="TextBox 4"/>
          <p:cNvSpPr txBox="1"/>
          <p:nvPr/>
        </p:nvSpPr>
        <p:spPr>
          <a:xfrm>
            <a:off x="0" y="5092005"/>
            <a:ext cx="9144000" cy="1200329"/>
          </a:xfrm>
          <a:prstGeom prst="rect">
            <a:avLst/>
          </a:prstGeom>
          <a:noFill/>
        </p:spPr>
        <p:txBody>
          <a:bodyPr wrap="square" rtlCol="0">
            <a:spAutoFit/>
          </a:bodyPr>
          <a:lstStyle/>
          <a:p>
            <a:pPr marL="342900" indent="-342900" algn="just">
              <a:buAutoNum type="arabicPeriod"/>
            </a:pPr>
            <a:r>
              <a:rPr lang="en-US" sz="2400" b="1" dirty="0" smtClean="0"/>
              <a:t>Pulmonary tuberculosis:</a:t>
            </a:r>
          </a:p>
          <a:p>
            <a:pPr marL="342900" indent="-342900" algn="just"/>
            <a:r>
              <a:rPr lang="en-US" sz="2400" dirty="0" smtClean="0"/>
              <a:t>	It is a contagious infection that involves the lungs. Infection is caused by </a:t>
            </a:r>
            <a:r>
              <a:rPr lang="en-US" sz="2400" i="1" dirty="0" smtClean="0"/>
              <a:t>Mycobacterium tuberculosis </a:t>
            </a:r>
            <a:r>
              <a:rPr lang="en-US" sz="2400" dirty="0" smtClean="0"/>
              <a:t>bacteria.</a:t>
            </a:r>
            <a:endParaRPr lang="en-US" sz="2400" dirty="0"/>
          </a:p>
        </p:txBody>
      </p:sp>
    </p:spTree>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76200" y="762000"/>
            <a:ext cx="2741584" cy="523220"/>
          </a:xfrm>
          <a:prstGeom prst="rect">
            <a:avLst/>
          </a:prstGeom>
          <a:noFill/>
        </p:spPr>
        <p:txBody>
          <a:bodyPr wrap="none" rtlCol="0">
            <a:spAutoFit/>
          </a:bodyPr>
          <a:lstStyle/>
          <a:p>
            <a:r>
              <a:rPr lang="en-US" sz="2800" b="1" dirty="0" smtClean="0"/>
              <a:t>Pathophysiology:</a:t>
            </a:r>
            <a:endParaRPr lang="en-US" sz="2800" b="1" dirty="0"/>
          </a:p>
        </p:txBody>
      </p:sp>
      <p:sp>
        <p:nvSpPr>
          <p:cNvPr id="4" name="TextBox 3"/>
          <p:cNvSpPr txBox="1"/>
          <p:nvPr/>
        </p:nvSpPr>
        <p:spPr>
          <a:xfrm>
            <a:off x="2438400" y="1371600"/>
            <a:ext cx="4116383" cy="400110"/>
          </a:xfrm>
          <a:prstGeom prst="rect">
            <a:avLst/>
          </a:prstGeom>
          <a:noFill/>
        </p:spPr>
        <p:txBody>
          <a:bodyPr wrap="none" rtlCol="0">
            <a:spAutoFit/>
          </a:bodyPr>
          <a:lstStyle/>
          <a:p>
            <a:r>
              <a:rPr lang="en-US" sz="2000" b="1" dirty="0" smtClean="0"/>
              <a:t>Inhalation</a:t>
            </a:r>
            <a:r>
              <a:rPr lang="en-US" sz="2000" dirty="0" smtClean="0"/>
              <a:t> of Mycobacterium bacteria</a:t>
            </a:r>
            <a:endParaRPr lang="en-US" sz="2000" dirty="0"/>
          </a:p>
        </p:txBody>
      </p:sp>
      <p:sp>
        <p:nvSpPr>
          <p:cNvPr id="5" name="TextBox 4"/>
          <p:cNvSpPr txBox="1"/>
          <p:nvPr/>
        </p:nvSpPr>
        <p:spPr>
          <a:xfrm>
            <a:off x="762000" y="2343090"/>
            <a:ext cx="7504683" cy="400110"/>
          </a:xfrm>
          <a:prstGeom prst="rect">
            <a:avLst/>
          </a:prstGeom>
          <a:noFill/>
        </p:spPr>
        <p:txBody>
          <a:bodyPr wrap="none" rtlCol="0">
            <a:spAutoFit/>
          </a:bodyPr>
          <a:lstStyle/>
          <a:p>
            <a:r>
              <a:rPr lang="en-US" sz="2000" dirty="0" smtClean="0"/>
              <a:t>Body immune system responds by initiating an </a:t>
            </a:r>
            <a:r>
              <a:rPr lang="en-US" sz="2000" b="1" dirty="0" smtClean="0"/>
              <a:t>inflammatory</a:t>
            </a:r>
            <a:r>
              <a:rPr lang="en-US" sz="2000" dirty="0" smtClean="0"/>
              <a:t> </a:t>
            </a:r>
            <a:r>
              <a:rPr lang="en-US" sz="2000" b="1" dirty="0" smtClean="0"/>
              <a:t>response</a:t>
            </a:r>
            <a:endParaRPr lang="en-US" sz="2000" b="1" dirty="0"/>
          </a:p>
        </p:txBody>
      </p:sp>
      <p:sp>
        <p:nvSpPr>
          <p:cNvPr id="6" name="TextBox 5"/>
          <p:cNvSpPr txBox="1"/>
          <p:nvPr/>
        </p:nvSpPr>
        <p:spPr>
          <a:xfrm>
            <a:off x="1366044" y="3333690"/>
            <a:ext cx="6253956" cy="400110"/>
          </a:xfrm>
          <a:prstGeom prst="rect">
            <a:avLst/>
          </a:prstGeom>
          <a:noFill/>
        </p:spPr>
        <p:txBody>
          <a:bodyPr wrap="none" rtlCol="0">
            <a:spAutoFit/>
          </a:bodyPr>
          <a:lstStyle/>
          <a:p>
            <a:r>
              <a:rPr lang="en-US" sz="2000" dirty="0" smtClean="0"/>
              <a:t>Inhaled bacteria is phagocytosed by </a:t>
            </a:r>
            <a:r>
              <a:rPr lang="en-US" sz="2000" b="1" dirty="0" smtClean="0"/>
              <a:t>alveolar macrophages</a:t>
            </a:r>
            <a:endParaRPr lang="en-US" sz="2000" b="1" dirty="0"/>
          </a:p>
        </p:txBody>
      </p:sp>
      <p:sp>
        <p:nvSpPr>
          <p:cNvPr id="7" name="TextBox 6"/>
          <p:cNvSpPr txBox="1"/>
          <p:nvPr/>
        </p:nvSpPr>
        <p:spPr>
          <a:xfrm>
            <a:off x="1215708" y="4473714"/>
            <a:ext cx="6560642" cy="707886"/>
          </a:xfrm>
          <a:prstGeom prst="rect">
            <a:avLst/>
          </a:prstGeom>
          <a:noFill/>
        </p:spPr>
        <p:txBody>
          <a:bodyPr wrap="none" rtlCol="0">
            <a:spAutoFit/>
          </a:bodyPr>
          <a:lstStyle/>
          <a:p>
            <a:pPr algn="ctr"/>
            <a:r>
              <a:rPr lang="en-US" sz="2000" b="1" dirty="0" smtClean="0"/>
              <a:t>Tissue reaction </a:t>
            </a:r>
            <a:r>
              <a:rPr lang="en-US" sz="2000" dirty="0" smtClean="0"/>
              <a:t>results in </a:t>
            </a:r>
            <a:r>
              <a:rPr lang="en-US" sz="2000" b="1" dirty="0" smtClean="0"/>
              <a:t>accumulation</a:t>
            </a:r>
            <a:r>
              <a:rPr lang="en-US" sz="2000" dirty="0" smtClean="0"/>
              <a:t> </a:t>
            </a:r>
            <a:r>
              <a:rPr lang="en-US" sz="2000" b="1" dirty="0" smtClean="0"/>
              <a:t>of</a:t>
            </a:r>
            <a:r>
              <a:rPr lang="en-US" sz="2000" dirty="0" smtClean="0"/>
              <a:t> </a:t>
            </a:r>
            <a:r>
              <a:rPr lang="en-US" sz="2000" b="1" dirty="0" smtClean="0"/>
              <a:t>exudates</a:t>
            </a:r>
            <a:r>
              <a:rPr lang="en-US" sz="2000" dirty="0" smtClean="0"/>
              <a:t> in alveoli</a:t>
            </a:r>
          </a:p>
          <a:p>
            <a:pPr algn="ctr"/>
            <a:r>
              <a:rPr lang="en-US" sz="2000" dirty="0" smtClean="0"/>
              <a:t> causing </a:t>
            </a:r>
            <a:r>
              <a:rPr lang="en-US" sz="2000" b="1" dirty="0" smtClean="0"/>
              <a:t>bronchopneumonia</a:t>
            </a:r>
            <a:endParaRPr lang="en-US" sz="2000" b="1" dirty="0"/>
          </a:p>
        </p:txBody>
      </p:sp>
      <p:sp>
        <p:nvSpPr>
          <p:cNvPr id="8" name="TextBox 7"/>
          <p:cNvSpPr txBox="1"/>
          <p:nvPr/>
        </p:nvSpPr>
        <p:spPr>
          <a:xfrm>
            <a:off x="668182" y="5845314"/>
            <a:ext cx="7922169" cy="707886"/>
          </a:xfrm>
          <a:prstGeom prst="rect">
            <a:avLst/>
          </a:prstGeom>
          <a:noFill/>
        </p:spPr>
        <p:txBody>
          <a:bodyPr wrap="none" rtlCol="0">
            <a:spAutoFit/>
          </a:bodyPr>
          <a:lstStyle/>
          <a:p>
            <a:pPr algn="ctr"/>
            <a:r>
              <a:rPr lang="en-US" sz="2000" dirty="0" smtClean="0"/>
              <a:t>Inflammatory process and cellular reaction produces a small white nodules</a:t>
            </a:r>
          </a:p>
          <a:p>
            <a:pPr algn="ctr"/>
            <a:r>
              <a:rPr lang="en-US" sz="2000" dirty="0" smtClean="0"/>
              <a:t>called </a:t>
            </a:r>
            <a:r>
              <a:rPr lang="en-US" sz="2000" b="1" dirty="0" smtClean="0"/>
              <a:t>primary tubercles</a:t>
            </a:r>
            <a:endParaRPr lang="en-US" sz="2000" b="1" dirty="0"/>
          </a:p>
        </p:txBody>
      </p:sp>
      <p:cxnSp>
        <p:nvCxnSpPr>
          <p:cNvPr id="10" name="Straight Arrow Connector 9"/>
          <p:cNvCxnSpPr/>
          <p:nvPr/>
        </p:nvCxnSpPr>
        <p:spPr>
          <a:xfrm rot="5400000">
            <a:off x="4191000" y="2056606"/>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4342606" y="6628606"/>
            <a:ext cx="304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a:off x="4191794" y="5486400"/>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4191794" y="4037806"/>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4191794" y="3048000"/>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76200" y="762000"/>
            <a:ext cx="2741584" cy="523220"/>
          </a:xfrm>
          <a:prstGeom prst="rect">
            <a:avLst/>
          </a:prstGeom>
          <a:noFill/>
        </p:spPr>
        <p:txBody>
          <a:bodyPr wrap="none" rtlCol="0">
            <a:spAutoFit/>
          </a:bodyPr>
          <a:lstStyle/>
          <a:p>
            <a:r>
              <a:rPr lang="en-US" sz="2800" b="1" dirty="0" smtClean="0"/>
              <a:t>Pathophysiology:</a:t>
            </a:r>
            <a:endParaRPr lang="en-US" sz="2800" b="1" dirty="0"/>
          </a:p>
        </p:txBody>
      </p:sp>
      <p:sp>
        <p:nvSpPr>
          <p:cNvPr id="4" name="TextBox 3"/>
          <p:cNvSpPr txBox="1"/>
          <p:nvPr/>
        </p:nvSpPr>
        <p:spPr>
          <a:xfrm>
            <a:off x="662657" y="1371600"/>
            <a:ext cx="7566943" cy="707886"/>
          </a:xfrm>
          <a:prstGeom prst="rect">
            <a:avLst/>
          </a:prstGeom>
          <a:noFill/>
        </p:spPr>
        <p:txBody>
          <a:bodyPr wrap="none" rtlCol="0">
            <a:spAutoFit/>
          </a:bodyPr>
          <a:lstStyle/>
          <a:p>
            <a:pPr algn="ctr"/>
            <a:r>
              <a:rPr lang="en-US" sz="2000" dirty="0" smtClean="0"/>
              <a:t>New tissue masses of live dead bacilli are surrounded by macrophages,</a:t>
            </a:r>
          </a:p>
          <a:p>
            <a:pPr algn="ctr"/>
            <a:r>
              <a:rPr lang="en-US" sz="2000" dirty="0" smtClean="0"/>
              <a:t>forms a </a:t>
            </a:r>
            <a:r>
              <a:rPr lang="en-US" sz="2000" b="1" dirty="0" smtClean="0"/>
              <a:t>protective wall</a:t>
            </a:r>
            <a:endParaRPr lang="en-US" sz="2000" b="1" dirty="0"/>
          </a:p>
        </p:txBody>
      </p:sp>
      <p:sp>
        <p:nvSpPr>
          <p:cNvPr id="5" name="TextBox 4"/>
          <p:cNvSpPr txBox="1"/>
          <p:nvPr/>
        </p:nvSpPr>
        <p:spPr>
          <a:xfrm>
            <a:off x="1580219" y="2571690"/>
            <a:ext cx="5887381" cy="707886"/>
          </a:xfrm>
          <a:prstGeom prst="rect">
            <a:avLst/>
          </a:prstGeom>
          <a:noFill/>
        </p:spPr>
        <p:txBody>
          <a:bodyPr wrap="none" rtlCol="0">
            <a:spAutoFit/>
          </a:bodyPr>
          <a:lstStyle/>
          <a:p>
            <a:pPr algn="ctr"/>
            <a:r>
              <a:rPr lang="en-US" sz="2000" dirty="0" smtClean="0"/>
              <a:t>Transformed to </a:t>
            </a:r>
            <a:r>
              <a:rPr lang="en-US" sz="2000" b="1" dirty="0" smtClean="0"/>
              <a:t>fibrous tissue centre</a:t>
            </a:r>
            <a:r>
              <a:rPr lang="en-US" sz="2000" dirty="0" smtClean="0"/>
              <a:t> of which is called </a:t>
            </a:r>
          </a:p>
          <a:p>
            <a:pPr algn="ctr"/>
            <a:r>
              <a:rPr lang="en-US" sz="2000" b="1" dirty="0" err="1" smtClean="0"/>
              <a:t>Ghon’s</a:t>
            </a:r>
            <a:r>
              <a:rPr lang="en-US" sz="2000" b="1" dirty="0" smtClean="0"/>
              <a:t> tubercle (granulomatous inflammation)</a:t>
            </a:r>
            <a:endParaRPr lang="en-US" sz="2000" b="1" dirty="0"/>
          </a:p>
        </p:txBody>
      </p:sp>
      <p:sp>
        <p:nvSpPr>
          <p:cNvPr id="6" name="TextBox 5"/>
          <p:cNvSpPr txBox="1"/>
          <p:nvPr/>
        </p:nvSpPr>
        <p:spPr>
          <a:xfrm>
            <a:off x="597484" y="3711714"/>
            <a:ext cx="7936916" cy="707886"/>
          </a:xfrm>
          <a:prstGeom prst="rect">
            <a:avLst/>
          </a:prstGeom>
          <a:noFill/>
        </p:spPr>
        <p:txBody>
          <a:bodyPr wrap="none" rtlCol="0">
            <a:spAutoFit/>
          </a:bodyPr>
          <a:lstStyle/>
          <a:p>
            <a:pPr algn="ctr"/>
            <a:r>
              <a:rPr lang="en-US" sz="2000" dirty="0" smtClean="0"/>
              <a:t>Material becomes </a:t>
            </a:r>
            <a:r>
              <a:rPr lang="en-US" sz="2000" b="1" dirty="0" smtClean="0"/>
              <a:t>necrotic</a:t>
            </a:r>
            <a:r>
              <a:rPr lang="en-US" sz="2000" dirty="0" smtClean="0"/>
              <a:t>, forming a </a:t>
            </a:r>
            <a:r>
              <a:rPr lang="en-US" sz="2000" b="1" dirty="0" smtClean="0"/>
              <a:t>cheesy mass</a:t>
            </a:r>
            <a:r>
              <a:rPr lang="en-US" sz="2000" dirty="0" smtClean="0"/>
              <a:t>,  may become </a:t>
            </a:r>
            <a:r>
              <a:rPr lang="en-US" sz="2000" b="1" dirty="0" smtClean="0"/>
              <a:t>calcified </a:t>
            </a:r>
          </a:p>
          <a:p>
            <a:pPr algn="ctr"/>
            <a:r>
              <a:rPr lang="en-US" sz="2000" dirty="0" smtClean="0"/>
              <a:t>to </a:t>
            </a:r>
            <a:r>
              <a:rPr lang="en-US" sz="2000" b="1" dirty="0" smtClean="0"/>
              <a:t>collagenous scar</a:t>
            </a:r>
            <a:endParaRPr lang="en-US" sz="2000" b="1" dirty="0"/>
          </a:p>
        </p:txBody>
      </p:sp>
      <p:sp>
        <p:nvSpPr>
          <p:cNvPr id="7" name="TextBox 6"/>
          <p:cNvSpPr txBox="1"/>
          <p:nvPr/>
        </p:nvSpPr>
        <p:spPr>
          <a:xfrm>
            <a:off x="1787404" y="5086290"/>
            <a:ext cx="5527796" cy="400110"/>
          </a:xfrm>
          <a:prstGeom prst="rect">
            <a:avLst/>
          </a:prstGeom>
          <a:noFill/>
        </p:spPr>
        <p:txBody>
          <a:bodyPr wrap="none" rtlCol="0">
            <a:spAutoFit/>
          </a:bodyPr>
          <a:lstStyle/>
          <a:p>
            <a:pPr algn="ctr"/>
            <a:r>
              <a:rPr lang="en-US" sz="2000" dirty="0" err="1" smtClean="0"/>
              <a:t>Ghon’s</a:t>
            </a:r>
            <a:r>
              <a:rPr lang="en-US" sz="2000" dirty="0" smtClean="0"/>
              <a:t> tubercle ulcerate releasing </a:t>
            </a:r>
            <a:r>
              <a:rPr lang="en-US" sz="2000" b="1" dirty="0" smtClean="0"/>
              <a:t>cheesy materials</a:t>
            </a:r>
            <a:endParaRPr lang="en-US" sz="2000" b="1" dirty="0"/>
          </a:p>
        </p:txBody>
      </p:sp>
      <p:sp>
        <p:nvSpPr>
          <p:cNvPr id="8" name="TextBox 7"/>
          <p:cNvSpPr txBox="1"/>
          <p:nvPr/>
        </p:nvSpPr>
        <p:spPr>
          <a:xfrm>
            <a:off x="668182" y="6076890"/>
            <a:ext cx="7958654" cy="400110"/>
          </a:xfrm>
          <a:prstGeom prst="rect">
            <a:avLst/>
          </a:prstGeom>
          <a:noFill/>
        </p:spPr>
        <p:txBody>
          <a:bodyPr wrap="none" rtlCol="0">
            <a:spAutoFit/>
          </a:bodyPr>
          <a:lstStyle/>
          <a:p>
            <a:pPr algn="ctr"/>
            <a:r>
              <a:rPr lang="en-US" sz="2000" dirty="0" smtClean="0"/>
              <a:t>Becomes airborne and </a:t>
            </a:r>
            <a:r>
              <a:rPr lang="en-US" sz="2000" b="1" dirty="0" smtClean="0"/>
              <a:t>spread</a:t>
            </a:r>
            <a:r>
              <a:rPr lang="en-US" sz="2000" dirty="0" smtClean="0"/>
              <a:t> slowly downward to other parts of the lungs</a:t>
            </a:r>
            <a:endParaRPr lang="en-US" sz="2000" dirty="0"/>
          </a:p>
        </p:txBody>
      </p:sp>
      <p:cxnSp>
        <p:nvCxnSpPr>
          <p:cNvPr id="9" name="Straight Arrow Connector 8"/>
          <p:cNvCxnSpPr/>
          <p:nvPr/>
        </p:nvCxnSpPr>
        <p:spPr>
          <a:xfrm rot="5400000">
            <a:off x="4191000" y="2362200"/>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4228306" y="3542506"/>
            <a:ext cx="5341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a:off x="4191000" y="4800600"/>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a:off x="4191794" y="5791200"/>
            <a:ext cx="60880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76200" y="762000"/>
            <a:ext cx="2709075" cy="523220"/>
          </a:xfrm>
          <a:prstGeom prst="rect">
            <a:avLst/>
          </a:prstGeom>
          <a:noFill/>
        </p:spPr>
        <p:txBody>
          <a:bodyPr wrap="none" rtlCol="0">
            <a:spAutoFit/>
          </a:bodyPr>
          <a:lstStyle/>
          <a:p>
            <a:r>
              <a:rPr lang="en-US" sz="2800" b="1" dirty="0" smtClean="0"/>
              <a:t>Clinical Features:</a:t>
            </a:r>
            <a:endParaRPr lang="en-US" sz="2800" b="1" dirty="0"/>
          </a:p>
        </p:txBody>
      </p:sp>
      <p:sp>
        <p:nvSpPr>
          <p:cNvPr id="4" name="TextBox 3"/>
          <p:cNvSpPr txBox="1"/>
          <p:nvPr/>
        </p:nvSpPr>
        <p:spPr>
          <a:xfrm>
            <a:off x="304800" y="1371600"/>
            <a:ext cx="7139583" cy="4893647"/>
          </a:xfrm>
          <a:prstGeom prst="rect">
            <a:avLst/>
          </a:prstGeom>
          <a:noFill/>
        </p:spPr>
        <p:txBody>
          <a:bodyPr wrap="none" rtlCol="0">
            <a:spAutoFit/>
          </a:bodyPr>
          <a:lstStyle/>
          <a:p>
            <a:pPr marL="400050" indent="-400050">
              <a:buFont typeface="Arial" pitchFamily="34" charset="0"/>
              <a:buChar char="•"/>
            </a:pPr>
            <a:r>
              <a:rPr lang="en-US" sz="2400" dirty="0" smtClean="0"/>
              <a:t>Productive cough</a:t>
            </a:r>
          </a:p>
          <a:p>
            <a:pPr marL="400050" indent="-400050">
              <a:buFont typeface="Arial" pitchFamily="34" charset="0"/>
              <a:buChar char="•"/>
            </a:pPr>
            <a:r>
              <a:rPr lang="en-US" sz="2400" dirty="0" smtClean="0"/>
              <a:t>Hemoptysis</a:t>
            </a:r>
          </a:p>
          <a:p>
            <a:pPr marL="400050" indent="-400050">
              <a:buFont typeface="Arial" pitchFamily="34" charset="0"/>
              <a:buChar char="•"/>
            </a:pPr>
            <a:r>
              <a:rPr lang="en-US" sz="2400" dirty="0" smtClean="0"/>
              <a:t>Excessive sweating, especially at night</a:t>
            </a:r>
          </a:p>
          <a:p>
            <a:pPr marL="400050" indent="-400050">
              <a:buFont typeface="Arial" pitchFamily="34" charset="0"/>
              <a:buChar char="•"/>
            </a:pPr>
            <a:r>
              <a:rPr lang="en-US" sz="2400" dirty="0" smtClean="0"/>
              <a:t>Fever</a:t>
            </a:r>
          </a:p>
          <a:p>
            <a:pPr marL="400050" indent="-400050">
              <a:buFont typeface="Arial" pitchFamily="34" charset="0"/>
              <a:buChar char="•"/>
            </a:pPr>
            <a:r>
              <a:rPr lang="en-US" sz="2400" dirty="0" smtClean="0"/>
              <a:t>Fatigue</a:t>
            </a:r>
          </a:p>
          <a:p>
            <a:pPr marL="400050" indent="-400050">
              <a:buFont typeface="Arial" pitchFamily="34" charset="0"/>
              <a:buChar char="•"/>
            </a:pPr>
            <a:r>
              <a:rPr lang="en-US" sz="2400" dirty="0" smtClean="0"/>
              <a:t>Weight loss</a:t>
            </a:r>
          </a:p>
          <a:p>
            <a:pPr marL="400050" indent="-400050">
              <a:buFont typeface="Arial" pitchFamily="34" charset="0"/>
              <a:buChar char="•"/>
            </a:pPr>
            <a:r>
              <a:rPr lang="en-US" sz="2400" dirty="0" smtClean="0"/>
              <a:t>Chest pain</a:t>
            </a:r>
          </a:p>
          <a:p>
            <a:pPr marL="400050" indent="-400050">
              <a:buFont typeface="Arial" pitchFamily="34" charset="0"/>
              <a:buChar char="•"/>
            </a:pPr>
            <a:r>
              <a:rPr lang="en-US" sz="2400" dirty="0" smtClean="0"/>
              <a:t>Anorexia</a:t>
            </a:r>
          </a:p>
          <a:p>
            <a:pPr marL="400050" indent="-400050">
              <a:buFont typeface="Arial" pitchFamily="34" charset="0"/>
              <a:buChar char="•"/>
            </a:pPr>
            <a:r>
              <a:rPr lang="en-US" sz="2400" dirty="0" smtClean="0"/>
              <a:t>Breathing difficulty</a:t>
            </a:r>
          </a:p>
          <a:p>
            <a:pPr marL="400050" indent="-400050">
              <a:buFont typeface="Arial" pitchFamily="34" charset="0"/>
              <a:buChar char="•"/>
            </a:pPr>
            <a:r>
              <a:rPr lang="en-US" sz="2400" dirty="0" smtClean="0"/>
              <a:t>Wheezing/breathless</a:t>
            </a:r>
          </a:p>
          <a:p>
            <a:pPr marL="400050" indent="-400050">
              <a:buFont typeface="Arial" pitchFamily="34" charset="0"/>
              <a:buChar char="•"/>
            </a:pPr>
            <a:r>
              <a:rPr lang="en-US" sz="2400" dirty="0" smtClean="0"/>
              <a:t>Enlarged or tender lymph nodes in the neck or other</a:t>
            </a:r>
          </a:p>
          <a:p>
            <a:pPr marL="400050" indent="-400050">
              <a:buFont typeface="Arial" pitchFamily="34" charset="0"/>
              <a:buChar char="•"/>
            </a:pPr>
            <a:r>
              <a:rPr lang="en-US" sz="2400" dirty="0" smtClean="0"/>
              <a:t>Fluid around the lung (pleural effusion)</a:t>
            </a:r>
          </a:p>
          <a:p>
            <a:pPr marL="400050" indent="-400050">
              <a:buFont typeface="Arial" pitchFamily="34" charset="0"/>
              <a:buChar char="•"/>
            </a:pPr>
            <a:r>
              <a:rPr lang="en-US" sz="2400" dirty="0" smtClean="0"/>
              <a:t>Clubbing of the finger or toes</a:t>
            </a:r>
          </a:p>
        </p:txBody>
      </p:sp>
    </p:spTree>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0" y="1170325"/>
            <a:ext cx="2898742" cy="461665"/>
          </a:xfrm>
          <a:prstGeom prst="rect">
            <a:avLst/>
          </a:prstGeom>
          <a:noFill/>
        </p:spPr>
        <p:txBody>
          <a:bodyPr wrap="none" rtlCol="0">
            <a:spAutoFit/>
          </a:bodyPr>
          <a:lstStyle/>
          <a:p>
            <a:r>
              <a:rPr lang="en-US" sz="2400" b="1" dirty="0" smtClean="0"/>
              <a:t>Primary tuberculosis:</a:t>
            </a:r>
            <a:endParaRPr lang="en-US" sz="2400" b="1" dirty="0"/>
          </a:p>
        </p:txBody>
      </p:sp>
      <p:sp>
        <p:nvSpPr>
          <p:cNvPr id="4" name="TextBox 3"/>
          <p:cNvSpPr txBox="1"/>
          <p:nvPr/>
        </p:nvSpPr>
        <p:spPr>
          <a:xfrm>
            <a:off x="0" y="1856125"/>
            <a:ext cx="9144000" cy="3477875"/>
          </a:xfrm>
          <a:prstGeom prst="rect">
            <a:avLst/>
          </a:prstGeom>
          <a:noFill/>
        </p:spPr>
        <p:txBody>
          <a:bodyPr wrap="square" rtlCol="0">
            <a:spAutoFit/>
          </a:bodyPr>
          <a:lstStyle/>
          <a:p>
            <a:pPr marL="342900" indent="-342900" algn="just">
              <a:buFont typeface="Arial" pitchFamily="34" charset="0"/>
              <a:buChar char="•"/>
            </a:pPr>
            <a:r>
              <a:rPr lang="en-US" sz="2000" dirty="0" smtClean="0"/>
              <a:t>It represents the </a:t>
            </a:r>
            <a:r>
              <a:rPr lang="en-US" sz="2000" b="1" dirty="0" smtClean="0"/>
              <a:t>initial exposure or infection </a:t>
            </a:r>
            <a:r>
              <a:rPr lang="en-US" sz="2000" dirty="0" smtClean="0"/>
              <a:t>caused by </a:t>
            </a:r>
            <a:r>
              <a:rPr lang="en-US" sz="2000" i="1" dirty="0" smtClean="0"/>
              <a:t>M. tuberculosis </a:t>
            </a:r>
            <a:r>
              <a:rPr lang="en-US" sz="2000" dirty="0" smtClean="0"/>
              <a:t>in an infected host.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infection of an individual who has not been previously infected or immunised is called </a:t>
            </a:r>
            <a:r>
              <a:rPr lang="en-US" sz="2000" i="1" dirty="0" smtClean="0"/>
              <a:t>primary tuberculosis </a:t>
            </a:r>
            <a:r>
              <a:rPr lang="en-US" sz="2000" dirty="0" smtClean="0"/>
              <a:t>or</a:t>
            </a:r>
            <a:r>
              <a:rPr lang="en-US" sz="2000" i="1" dirty="0" smtClean="0"/>
              <a:t> </a:t>
            </a:r>
            <a:r>
              <a:rPr lang="en-US" sz="2000" b="1" i="1" dirty="0" err="1" smtClean="0"/>
              <a:t>Ghon’s</a:t>
            </a:r>
            <a:r>
              <a:rPr lang="en-US" sz="2000" b="1" i="1" dirty="0" smtClean="0"/>
              <a:t> complex </a:t>
            </a:r>
            <a:r>
              <a:rPr lang="en-US" sz="2000" dirty="0" smtClean="0"/>
              <a:t>or</a:t>
            </a:r>
            <a:r>
              <a:rPr lang="en-US" sz="2000" i="1" dirty="0" smtClean="0"/>
              <a:t> childhood tuberculosis.</a:t>
            </a:r>
          </a:p>
          <a:p>
            <a:pPr marL="342900" indent="-342900" algn="just">
              <a:buFont typeface="Arial" pitchFamily="34" charset="0"/>
              <a:buChar char="•"/>
            </a:pPr>
            <a:endParaRPr lang="en-US" sz="2000" i="1" dirty="0" smtClean="0"/>
          </a:p>
          <a:p>
            <a:pPr marL="342900" indent="-342900" algn="just">
              <a:buFont typeface="Arial" pitchFamily="34" charset="0"/>
              <a:buChar char="•"/>
            </a:pPr>
            <a:r>
              <a:rPr lang="en-US" sz="2000" dirty="0" smtClean="0"/>
              <a:t>Primary complex or </a:t>
            </a:r>
            <a:r>
              <a:rPr lang="en-US" sz="2000" b="1" dirty="0" err="1" smtClean="0"/>
              <a:t>Ghon’s</a:t>
            </a:r>
            <a:r>
              <a:rPr lang="en-US" sz="2000" b="1" dirty="0" smtClean="0"/>
              <a:t> complex </a:t>
            </a:r>
            <a:r>
              <a:rPr lang="en-US" sz="2000" dirty="0" smtClean="0"/>
              <a:t>is the</a:t>
            </a:r>
            <a:r>
              <a:rPr lang="en-US" sz="2000" b="1" dirty="0" smtClean="0"/>
              <a:t> lesion produced in the tissue of portal of entry with foci in the draining lymphatic vessels and lymph nodes</a:t>
            </a:r>
            <a:r>
              <a:rPr lang="en-US" sz="2000" dirty="0" smtClean="0"/>
              <a:t>.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The most commonly involved tissues for primary complex are lungs and </a:t>
            </a:r>
            <a:r>
              <a:rPr lang="en-US" sz="2000" dirty="0" err="1" smtClean="0"/>
              <a:t>hilar</a:t>
            </a:r>
            <a:r>
              <a:rPr lang="en-US" sz="2000" dirty="0" smtClean="0"/>
              <a:t> lymph nodes.</a:t>
            </a:r>
            <a:endParaRPr lang="en-US" sz="2000" dirty="0"/>
          </a:p>
        </p:txBody>
      </p:sp>
    </p:spTree>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pic>
        <p:nvPicPr>
          <p:cNvPr id="2050" name="Picture 2"/>
          <p:cNvPicPr>
            <a:picLocks noChangeAspect="1" noChangeArrowheads="1"/>
          </p:cNvPicPr>
          <p:nvPr/>
        </p:nvPicPr>
        <p:blipFill>
          <a:blip r:embed="rId2"/>
          <a:srcRect/>
          <a:stretch>
            <a:fillRect/>
          </a:stretch>
        </p:blipFill>
        <p:spPr bwMode="auto">
          <a:xfrm>
            <a:off x="1905000" y="990600"/>
            <a:ext cx="5167313" cy="4607588"/>
          </a:xfrm>
          <a:prstGeom prst="rect">
            <a:avLst/>
          </a:prstGeom>
          <a:noFill/>
          <a:ln w="9525">
            <a:noFill/>
            <a:miter lim="800000"/>
            <a:headEnd/>
            <a:tailEnd/>
          </a:ln>
          <a:effectLst/>
        </p:spPr>
      </p:pic>
      <p:sp>
        <p:nvSpPr>
          <p:cNvPr id="4" name="Rectangle 3"/>
          <p:cNvSpPr/>
          <p:nvPr/>
        </p:nvSpPr>
        <p:spPr>
          <a:xfrm>
            <a:off x="0" y="5867400"/>
            <a:ext cx="9144000" cy="646331"/>
          </a:xfrm>
          <a:prstGeom prst="rect">
            <a:avLst/>
          </a:prstGeom>
        </p:spPr>
        <p:txBody>
          <a:bodyPr wrap="square">
            <a:spAutoFit/>
          </a:bodyPr>
          <a:lstStyle/>
          <a:p>
            <a:pPr algn="just"/>
            <a:r>
              <a:rPr lang="en-US" b="1" dirty="0" smtClean="0"/>
              <a:t>Fig: The primary complex </a:t>
            </a:r>
            <a:r>
              <a:rPr lang="en-US" dirty="0" smtClean="0"/>
              <a:t>composed of 3 components: </a:t>
            </a:r>
            <a:r>
              <a:rPr lang="en-US" b="1" dirty="0" err="1" smtClean="0"/>
              <a:t>Ghon’s</a:t>
            </a:r>
            <a:r>
              <a:rPr lang="en-US" b="1" dirty="0" smtClean="0"/>
              <a:t> focus, draining lymphatics, and </a:t>
            </a:r>
            <a:r>
              <a:rPr lang="en-US" b="1" dirty="0" err="1" smtClean="0"/>
              <a:t>hilar</a:t>
            </a:r>
            <a:r>
              <a:rPr lang="en-US" b="1" dirty="0" smtClean="0"/>
              <a:t> lymph nodes.</a:t>
            </a:r>
            <a:endParaRPr lang="en-US" b="1" dirty="0"/>
          </a:p>
        </p:txBody>
      </p:sp>
      <p:sp>
        <p:nvSpPr>
          <p:cNvPr id="5" name="TextBox 4"/>
          <p:cNvSpPr txBox="1"/>
          <p:nvPr/>
        </p:nvSpPr>
        <p:spPr>
          <a:xfrm>
            <a:off x="0" y="1170325"/>
            <a:ext cx="2898742" cy="461665"/>
          </a:xfrm>
          <a:prstGeom prst="rect">
            <a:avLst/>
          </a:prstGeom>
          <a:noFill/>
        </p:spPr>
        <p:txBody>
          <a:bodyPr wrap="none" rtlCol="0">
            <a:spAutoFit/>
          </a:bodyPr>
          <a:lstStyle/>
          <a:p>
            <a:r>
              <a:rPr lang="en-US" sz="2400" b="1" dirty="0" smtClean="0"/>
              <a:t>Primary tuberculosis: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esktop\gh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39401"/>
            <a:ext cx="8686800" cy="4889999"/>
          </a:xfrm>
          <a:prstGeom prst="rect">
            <a:avLst/>
          </a:prstGeom>
        </p:spPr>
        <p:style>
          <a:lnRef idx="2">
            <a:schemeClr val="dk1"/>
          </a:lnRef>
          <a:fillRef idx="1">
            <a:schemeClr val="lt1"/>
          </a:fillRef>
          <a:effectRef idx="0">
            <a:schemeClr val="dk1"/>
          </a:effectRef>
          <a:fontRef idx="minor">
            <a:schemeClr val="dk1"/>
          </a:fontRef>
        </p:style>
      </p:pic>
      <p:sp>
        <p:nvSpPr>
          <p:cNvPr id="3" name="TextBox 2"/>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2" name="Rectangle 1"/>
          <p:cNvSpPr/>
          <p:nvPr/>
        </p:nvSpPr>
        <p:spPr>
          <a:xfrm>
            <a:off x="228600" y="1154668"/>
            <a:ext cx="5257800" cy="400110"/>
          </a:xfrm>
          <a:prstGeom prst="rect">
            <a:avLst/>
          </a:prstGeom>
        </p:spPr>
        <p:txBody>
          <a:bodyPr wrap="square">
            <a:spAutoFit/>
          </a:bodyPr>
          <a:lstStyle/>
          <a:p>
            <a:pPr algn="ctr"/>
            <a:r>
              <a:rPr lang="en-US" sz="2000" b="1" u="sng" dirty="0" err="1"/>
              <a:t>Ghon’s</a:t>
            </a:r>
            <a:r>
              <a:rPr lang="en-US" sz="2000" b="1" u="sng" dirty="0"/>
              <a:t> tubercle</a:t>
            </a:r>
            <a:r>
              <a:rPr lang="en-US" sz="2000" b="1" dirty="0"/>
              <a:t> (</a:t>
            </a:r>
            <a:r>
              <a:rPr lang="en-US" sz="2000" b="1" u="sng" dirty="0"/>
              <a:t>granulomatous inflammation</a:t>
            </a:r>
            <a:r>
              <a:rPr lang="en-US" sz="2000" b="1" dirty="0"/>
              <a:t>)</a:t>
            </a:r>
          </a:p>
        </p:txBody>
      </p:sp>
    </p:spTree>
    <p:extLst>
      <p:ext uri="{BB962C8B-B14F-4D97-AF65-F5344CB8AC3E}">
        <p14:creationId xmlns:p14="http://schemas.microsoft.com/office/powerpoint/2010/main" val="1508323329"/>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txBox="1">
            <a:spLocks/>
          </p:cNvSpPr>
          <p:nvPr/>
        </p:nvSpPr>
        <p:spPr>
          <a:xfrm>
            <a:off x="0" y="152401"/>
            <a:ext cx="9144000" cy="761999"/>
          </a:xfrm>
          <a:prstGeom prst="rect">
            <a:avLst/>
          </a:prstGeom>
        </p:spPr>
        <p:style>
          <a:lnRef idx="1">
            <a:schemeClr val="accent3"/>
          </a:lnRef>
          <a:fillRef idx="3">
            <a:schemeClr val="accent3"/>
          </a:fillRef>
          <a:effectRef idx="2">
            <a:schemeClr val="accent3"/>
          </a:effectRef>
          <a:fontRef idx="minor">
            <a:schemeClr val="lt1"/>
          </a:fontRef>
        </p:style>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lumMod val="95000"/>
                    <a:lumOff val="5000"/>
                  </a:schemeClr>
                </a:solidFill>
                <a:effectLst/>
                <a:uLnTx/>
                <a:uFillTx/>
                <a:latin typeface="+mj-lt"/>
                <a:ea typeface="+mj-ea"/>
                <a:cs typeface="+mj-cs"/>
              </a:rPr>
              <a:t>Respiratory Infection</a:t>
            </a:r>
            <a:endParaRPr kumimoji="0" lang="ar-SA" sz="3200" b="1" i="0" u="none" strike="noStrike" kern="1200" cap="none" spc="0" normalizeH="0" baseline="0" noProof="0" dirty="0">
              <a:ln>
                <a:noFill/>
              </a:ln>
              <a:solidFill>
                <a:schemeClr val="tx1">
                  <a:lumMod val="95000"/>
                  <a:lumOff val="5000"/>
                </a:schemeClr>
              </a:solidFill>
              <a:effectLst/>
              <a:uLnTx/>
              <a:uFillTx/>
              <a:latin typeface="+mj-lt"/>
              <a:ea typeface="+mj-ea"/>
              <a:cs typeface="+mj-cs"/>
            </a:endParaRPr>
          </a:p>
        </p:txBody>
      </p:sp>
      <p:sp>
        <p:nvSpPr>
          <p:cNvPr id="3" name="عنصر نائب للمحتوى 2"/>
          <p:cNvSpPr txBox="1">
            <a:spLocks/>
          </p:cNvSpPr>
          <p:nvPr/>
        </p:nvSpPr>
        <p:spPr>
          <a:xfrm>
            <a:off x="0" y="1214438"/>
            <a:ext cx="9144000" cy="4805362"/>
          </a:xfrm>
          <a:prstGeom prst="rect">
            <a:avLst/>
          </a:prstGeom>
        </p:spPr>
        <p:txBody>
          <a:bodyPr>
            <a:noAutofit/>
          </a:bodyPr>
          <a:lstStyle/>
          <a:p>
            <a:pPr marL="457200" indent="-457200" algn="just">
              <a:spcBef>
                <a:spcPct val="20000"/>
              </a:spcBef>
              <a:buClr>
                <a:schemeClr val="accent3"/>
              </a:buClr>
              <a:buFont typeface="Wingdings" pitchFamily="2" charset="2"/>
              <a:buChar char="Ø"/>
              <a:defRPr/>
            </a:pPr>
            <a:r>
              <a:rPr kumimoji="0" lang="en-US" sz="2400" i="0" u="none" strike="noStrike" kern="1200" cap="none" spc="0" normalizeH="0" baseline="0" noProof="0" dirty="0" smtClean="0">
                <a:ln>
                  <a:noFill/>
                </a:ln>
                <a:effectLst/>
                <a:uLnTx/>
                <a:uFillTx/>
                <a:latin typeface="+mn-lt"/>
                <a:ea typeface="+mn-ea"/>
                <a:cs typeface="+mn-cs"/>
              </a:rPr>
              <a:t>Infections of the respiratory tract are described according</a:t>
            </a:r>
            <a:r>
              <a:rPr kumimoji="0" lang="en-US" sz="2400" i="0" u="none" strike="noStrike" kern="1200" cap="none" spc="0" normalizeH="0" noProof="0" dirty="0" smtClean="0">
                <a:ln>
                  <a:noFill/>
                </a:ln>
                <a:effectLst/>
                <a:uLnTx/>
                <a:uFillTx/>
                <a:latin typeface="+mn-lt"/>
                <a:ea typeface="+mn-ea"/>
                <a:cs typeface="+mn-cs"/>
              </a:rPr>
              <a:t> </a:t>
            </a:r>
            <a:r>
              <a:rPr kumimoji="0" lang="en-US" sz="2400" i="0" u="none" strike="noStrike" kern="1200" cap="none" spc="0" normalizeH="0" baseline="0" noProof="0" dirty="0" smtClean="0">
                <a:ln>
                  <a:noFill/>
                </a:ln>
                <a:effectLst/>
                <a:uLnTx/>
                <a:uFillTx/>
                <a:latin typeface="+mn-lt"/>
                <a:ea typeface="+mn-ea"/>
                <a:cs typeface="+mn-cs"/>
              </a:rPr>
              <a:t>to anatomical area of involvement.</a:t>
            </a:r>
          </a:p>
          <a:p>
            <a:pPr marL="274320" indent="-274320" algn="just">
              <a:spcBef>
                <a:spcPct val="20000"/>
              </a:spcBef>
              <a:buClr>
                <a:schemeClr val="accent3"/>
              </a:buClr>
              <a:buFont typeface="Wingdings 2"/>
              <a:buNone/>
              <a:defRPr/>
            </a:pPr>
            <a:endParaRPr kumimoji="0" lang="en-US" sz="2400" i="0" u="none" strike="noStrike" kern="1200" cap="none" spc="0" normalizeH="0" baseline="0" noProof="0" dirty="0" smtClean="0">
              <a:ln>
                <a:noFill/>
              </a:ln>
              <a:effectLst/>
              <a:uLnTx/>
              <a:uFillTx/>
              <a:latin typeface="+mn-lt"/>
              <a:ea typeface="+mn-ea"/>
              <a:cs typeface="+mn-cs"/>
            </a:endParaRPr>
          </a:p>
          <a:p>
            <a:pPr marL="731520" lvl="1" indent="-274320" algn="just">
              <a:spcBef>
                <a:spcPct val="20000"/>
              </a:spcBef>
              <a:buClr>
                <a:schemeClr val="accent3"/>
              </a:buClr>
              <a:buFont typeface="Wingdings 2"/>
              <a:buChar char=""/>
              <a:defRPr/>
            </a:pPr>
            <a:r>
              <a:rPr kumimoji="0" lang="en-US" sz="2400" i="0" u="none" strike="noStrike" kern="1200" cap="none" spc="0" normalizeH="0" baseline="0" noProof="0" dirty="0" smtClean="0">
                <a:ln>
                  <a:noFill/>
                </a:ln>
                <a:effectLst/>
                <a:uLnTx/>
                <a:uFillTx/>
                <a:latin typeface="+mn-lt"/>
                <a:ea typeface="+mn-ea"/>
                <a:cs typeface="+mn-cs"/>
              </a:rPr>
              <a:t>The </a:t>
            </a:r>
            <a:r>
              <a:rPr kumimoji="0" lang="en-US" sz="2400" b="1" i="0" u="none" strike="noStrike" kern="1200" cap="none" spc="0" normalizeH="0" baseline="0" noProof="0" dirty="0" smtClean="0">
                <a:ln>
                  <a:noFill/>
                </a:ln>
                <a:effectLst/>
                <a:uLnTx/>
                <a:uFillTx/>
                <a:latin typeface="+mn-lt"/>
                <a:ea typeface="+mn-ea"/>
                <a:cs typeface="+mn-cs"/>
              </a:rPr>
              <a:t>upper respiratory tract </a:t>
            </a:r>
            <a:r>
              <a:rPr kumimoji="0" lang="en-US" sz="2400" i="0" u="none" strike="noStrike" kern="1200" cap="none" spc="0" normalizeH="0" baseline="0" noProof="0" dirty="0" smtClean="0">
                <a:ln>
                  <a:noFill/>
                </a:ln>
                <a:effectLst/>
                <a:uLnTx/>
                <a:uFillTx/>
                <a:latin typeface="+mn-lt"/>
                <a:ea typeface="+mn-ea"/>
                <a:cs typeface="+mn-cs"/>
              </a:rPr>
              <a:t>consist of:</a:t>
            </a:r>
          </a:p>
          <a:p>
            <a:pPr marL="731520" lvl="1" indent="-274320" algn="just">
              <a:spcBef>
                <a:spcPct val="20000"/>
              </a:spcBef>
              <a:buClr>
                <a:schemeClr val="accent3"/>
              </a:buClr>
              <a:buFont typeface="Wingdings 2"/>
              <a:buNone/>
              <a:defRPr/>
            </a:pPr>
            <a:r>
              <a:rPr kumimoji="0" lang="en-US" sz="2400" i="0" u="none" strike="noStrike" kern="1200" cap="none" spc="0" normalizeH="0" baseline="0" noProof="0" dirty="0" smtClean="0">
                <a:ln>
                  <a:noFill/>
                </a:ln>
                <a:effectLst/>
                <a:uLnTx/>
                <a:uFillTx/>
                <a:latin typeface="+mn-lt"/>
                <a:ea typeface="+mn-ea"/>
                <a:cs typeface="+mn-cs"/>
              </a:rPr>
              <a:t>			Pharynx, larynx, and upper part of the trachea.</a:t>
            </a:r>
          </a:p>
          <a:p>
            <a:pPr marL="731520" lvl="1" indent="-274320" algn="just">
              <a:spcBef>
                <a:spcPct val="20000"/>
              </a:spcBef>
              <a:buClr>
                <a:schemeClr val="accent3"/>
              </a:buClr>
              <a:buFont typeface="Wingdings 2"/>
              <a:buChar char=""/>
              <a:defRPr/>
            </a:pPr>
            <a:endParaRPr kumimoji="0" lang="en-US" sz="2400" i="0" u="none" strike="noStrike" kern="1200" cap="none" spc="0" normalizeH="0" baseline="0" noProof="0" dirty="0" smtClean="0">
              <a:ln>
                <a:noFill/>
              </a:ln>
              <a:effectLst/>
              <a:uLnTx/>
              <a:uFillTx/>
              <a:latin typeface="+mn-lt"/>
              <a:ea typeface="+mn-ea"/>
              <a:cs typeface="+mn-cs"/>
            </a:endParaRPr>
          </a:p>
          <a:p>
            <a:pPr marL="731520" lvl="1" indent="-274320" algn="just">
              <a:spcBef>
                <a:spcPct val="20000"/>
              </a:spcBef>
              <a:buClr>
                <a:schemeClr val="accent3"/>
              </a:buClr>
              <a:buFont typeface="Wingdings 2"/>
              <a:buChar char=""/>
              <a:defRPr/>
            </a:pPr>
            <a:r>
              <a:rPr kumimoji="0" lang="en-US" sz="2400" i="0" u="none" strike="noStrike" kern="1200" cap="none" spc="0" normalizeH="0" baseline="0" noProof="0" dirty="0" smtClean="0">
                <a:ln>
                  <a:noFill/>
                </a:ln>
                <a:effectLst/>
                <a:uLnTx/>
                <a:uFillTx/>
                <a:latin typeface="+mn-lt"/>
                <a:ea typeface="+mn-ea"/>
                <a:cs typeface="+mn-cs"/>
              </a:rPr>
              <a:t>The </a:t>
            </a:r>
            <a:r>
              <a:rPr kumimoji="0" lang="en-US" sz="2400" b="1" i="0" u="none" strike="noStrike" kern="1200" cap="none" spc="0" normalizeH="0" baseline="0" noProof="0" dirty="0" smtClean="0">
                <a:ln>
                  <a:noFill/>
                </a:ln>
                <a:effectLst/>
                <a:uLnTx/>
                <a:uFillTx/>
                <a:latin typeface="+mn-lt"/>
                <a:ea typeface="+mn-ea"/>
                <a:cs typeface="+mn-cs"/>
              </a:rPr>
              <a:t>lower respiratory tract </a:t>
            </a:r>
            <a:r>
              <a:rPr kumimoji="0" lang="en-US" sz="2400" i="0" u="none" strike="noStrike" kern="1200" cap="none" spc="0" normalizeH="0" baseline="0" noProof="0" dirty="0" smtClean="0">
                <a:ln>
                  <a:noFill/>
                </a:ln>
                <a:effectLst/>
                <a:uLnTx/>
                <a:uFillTx/>
                <a:latin typeface="+mn-lt"/>
                <a:ea typeface="+mn-ea"/>
                <a:cs typeface="+mn-cs"/>
              </a:rPr>
              <a:t>consist of:</a:t>
            </a:r>
          </a:p>
          <a:p>
            <a:pPr marL="731520" lvl="1" indent="-274320" algn="just">
              <a:spcBef>
                <a:spcPct val="20000"/>
              </a:spcBef>
              <a:buClr>
                <a:schemeClr val="accent3"/>
              </a:buClr>
              <a:buFont typeface="Wingdings 2"/>
              <a:buNone/>
              <a:defRPr/>
            </a:pPr>
            <a:r>
              <a:rPr kumimoji="0" lang="en-US" sz="2400" i="0" u="none" strike="noStrike" kern="1200" cap="none" spc="0" normalizeH="0" baseline="0" noProof="0" dirty="0" smtClean="0">
                <a:ln>
                  <a:noFill/>
                </a:ln>
                <a:effectLst/>
                <a:uLnTx/>
                <a:uFillTx/>
                <a:latin typeface="+mn-lt"/>
                <a:ea typeface="+mn-ea"/>
                <a:cs typeface="+mn-cs"/>
              </a:rPr>
              <a:t>			Lower trachea, bronchi, bronchioles,</a:t>
            </a:r>
            <a:r>
              <a:rPr kumimoji="0" lang="en-US" sz="2400" i="0" u="none" strike="noStrike" kern="1200" cap="none" spc="0" normalizeH="0" noProof="0" dirty="0" smtClean="0">
                <a:ln>
                  <a:noFill/>
                </a:ln>
                <a:effectLst/>
                <a:uLnTx/>
                <a:uFillTx/>
                <a:latin typeface="+mn-lt"/>
                <a:ea typeface="+mn-ea"/>
                <a:cs typeface="+mn-cs"/>
              </a:rPr>
              <a:t> </a:t>
            </a:r>
            <a:r>
              <a:rPr kumimoji="0" lang="en-US" sz="2400" i="0" u="none" strike="noStrike" kern="1200" cap="none" spc="0" normalizeH="0" baseline="0" noProof="0" dirty="0" smtClean="0">
                <a:ln>
                  <a:noFill/>
                </a:ln>
                <a:effectLst/>
                <a:uLnTx/>
                <a:uFillTx/>
                <a:latin typeface="+mn-lt"/>
                <a:ea typeface="+mn-ea"/>
                <a:cs typeface="+mn-cs"/>
              </a:rPr>
              <a:t>and the alveoli.</a:t>
            </a:r>
            <a:endParaRPr kumimoji="0" lang="ar-SA" sz="2400" i="0" u="none" strike="noStrike" kern="1200" cap="none" spc="0" normalizeH="0" baseline="0" noProof="0" dirty="0">
              <a:ln>
                <a:noFill/>
              </a:ln>
              <a:effectLst/>
              <a:uLnTx/>
              <a:uFillTx/>
              <a:latin typeface="+mn-lt"/>
              <a:ea typeface="+mn-ea"/>
              <a:cs typeface="+mn-cs"/>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heckerboard(across)">
                                      <p:cBhvr>
                                        <p:cTn id="20" dur="500"/>
                                        <p:tgtEl>
                                          <p:spTgt spid="3">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checkerboard(across)">
                                      <p:cBhvr>
                                        <p:cTn id="23" dur="500"/>
                                        <p:tgtEl>
                                          <p:spTgt spid="3">
                                            <p:txEl>
                                              <p:pRg st="5" end="5"/>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checkerboard(across)">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0" y="1170325"/>
            <a:ext cx="3270767" cy="461665"/>
          </a:xfrm>
          <a:prstGeom prst="rect">
            <a:avLst/>
          </a:prstGeom>
          <a:noFill/>
        </p:spPr>
        <p:txBody>
          <a:bodyPr wrap="none" rtlCol="0">
            <a:spAutoFit/>
          </a:bodyPr>
          <a:lstStyle/>
          <a:p>
            <a:r>
              <a:rPr lang="en-US" sz="2400" b="1" dirty="0" smtClean="0"/>
              <a:t>Secondary tuberculosis:</a:t>
            </a:r>
            <a:endParaRPr lang="en-US" sz="2400" b="1" dirty="0"/>
          </a:p>
        </p:txBody>
      </p:sp>
      <p:sp>
        <p:nvSpPr>
          <p:cNvPr id="4" name="TextBox 3"/>
          <p:cNvSpPr txBox="1"/>
          <p:nvPr/>
        </p:nvSpPr>
        <p:spPr>
          <a:xfrm>
            <a:off x="0" y="1856125"/>
            <a:ext cx="9144000" cy="3477875"/>
          </a:xfrm>
          <a:prstGeom prst="rect">
            <a:avLst/>
          </a:prstGeom>
          <a:noFill/>
        </p:spPr>
        <p:txBody>
          <a:bodyPr wrap="square" rtlCol="0">
            <a:spAutoFit/>
          </a:bodyPr>
          <a:lstStyle/>
          <a:p>
            <a:pPr marL="457200" indent="-457200" algn="just">
              <a:buFont typeface="Arial" pitchFamily="34" charset="0"/>
              <a:buChar char="•"/>
            </a:pPr>
            <a:r>
              <a:rPr lang="en-US" sz="2000" dirty="0" smtClean="0"/>
              <a:t>It is caused either by </a:t>
            </a:r>
            <a:r>
              <a:rPr lang="en-US" sz="2000" b="1" dirty="0" smtClean="0"/>
              <a:t>reactivation</a:t>
            </a:r>
            <a:r>
              <a:rPr lang="en-US" sz="2000" dirty="0" smtClean="0"/>
              <a:t> </a:t>
            </a:r>
            <a:r>
              <a:rPr lang="en-US" sz="2000" b="1" dirty="0" smtClean="0"/>
              <a:t>of latent infection </a:t>
            </a:r>
            <a:r>
              <a:rPr lang="en-US" sz="2000" dirty="0" smtClean="0"/>
              <a:t>or by </a:t>
            </a:r>
            <a:r>
              <a:rPr lang="en-US" sz="2000" b="1" dirty="0" smtClean="0"/>
              <a:t>exogenous</a:t>
            </a:r>
            <a:r>
              <a:rPr lang="en-US" sz="2000" dirty="0" smtClean="0"/>
              <a:t> </a:t>
            </a:r>
            <a:r>
              <a:rPr lang="en-US" sz="2000" b="1" dirty="0" smtClean="0"/>
              <a:t>reinfection</a:t>
            </a:r>
            <a:r>
              <a:rPr lang="en-US" sz="2000" dirty="0" smtClean="0"/>
              <a:t> (fresh dose of reinfection by the tubercle bacilli).</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Reactivation of primary lesion occurs more commonly in patients with decreased immunity, HIV patients, and in elderly patients.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Secondary tuberculosis occurs most commonly in lungs in the region of apex </a:t>
            </a:r>
            <a:r>
              <a:rPr lang="en-US" sz="2000" b="1" dirty="0" smtClean="0"/>
              <a:t>(high oxygen tension)</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Other sites and tissues which can be involved are tonsils, pharynx, larynx, small intestine and skin.</a:t>
            </a:r>
            <a:endParaRPr lang="en-US" sz="2000" dirty="0"/>
          </a:p>
        </p:txBody>
      </p:sp>
    </p:spTree>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pic>
        <p:nvPicPr>
          <p:cNvPr id="3075" name="Picture 3" descr="C:\Users\krishna bastola\Desktop\klkl.jpg"/>
          <p:cNvPicPr>
            <a:picLocks noChangeAspect="1" noChangeArrowheads="1"/>
          </p:cNvPicPr>
          <p:nvPr/>
        </p:nvPicPr>
        <p:blipFill>
          <a:blip r:embed="rId2"/>
          <a:srcRect/>
          <a:stretch>
            <a:fillRect/>
          </a:stretch>
        </p:blipFill>
        <p:spPr bwMode="auto">
          <a:xfrm>
            <a:off x="1066800" y="990600"/>
            <a:ext cx="7148513" cy="4709609"/>
          </a:xfrm>
          <a:prstGeom prst="rect">
            <a:avLst/>
          </a:prstGeom>
          <a:noFill/>
        </p:spPr>
      </p:pic>
      <p:sp>
        <p:nvSpPr>
          <p:cNvPr id="5" name="Rectangle 4"/>
          <p:cNvSpPr/>
          <p:nvPr/>
        </p:nvSpPr>
        <p:spPr>
          <a:xfrm>
            <a:off x="0" y="5906869"/>
            <a:ext cx="9144000" cy="646331"/>
          </a:xfrm>
          <a:prstGeom prst="rect">
            <a:avLst/>
          </a:prstGeom>
        </p:spPr>
        <p:txBody>
          <a:bodyPr wrap="square">
            <a:spAutoFit/>
          </a:bodyPr>
          <a:lstStyle/>
          <a:p>
            <a:pPr algn="just"/>
            <a:r>
              <a:rPr lang="en-US" b="1" dirty="0" smtClean="0"/>
              <a:t>Fig: Progressive secondary tuberculosis. A, Endogenous infection </a:t>
            </a:r>
            <a:r>
              <a:rPr lang="en-US" dirty="0" smtClean="0"/>
              <a:t>from reactivation of dormant primary complex.</a:t>
            </a:r>
            <a:r>
              <a:rPr lang="en-US" b="1" dirty="0" smtClean="0"/>
              <a:t> B, Exogenous infection </a:t>
            </a:r>
            <a:r>
              <a:rPr lang="en-US" dirty="0" smtClean="0"/>
              <a:t>from fresh dose of tubercle bacilli.</a:t>
            </a:r>
            <a:endParaRPr lang="en-US" dirty="0"/>
          </a:p>
        </p:txBody>
      </p:sp>
    </p:spTree>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0" y="838200"/>
            <a:ext cx="9144000" cy="2000548"/>
          </a:xfrm>
          <a:prstGeom prst="rect">
            <a:avLst/>
          </a:prstGeom>
          <a:noFill/>
        </p:spPr>
        <p:txBody>
          <a:bodyPr wrap="square" rtlCol="0">
            <a:spAutoFit/>
          </a:bodyPr>
          <a:lstStyle/>
          <a:p>
            <a:r>
              <a:rPr lang="en-US" sz="2400" b="1" u="sng" dirty="0" smtClean="0">
                <a:solidFill>
                  <a:srgbClr val="00B0F0"/>
                </a:solidFill>
              </a:rPr>
              <a:t>Tubercle</a:t>
            </a:r>
            <a:r>
              <a:rPr lang="en-US" sz="2400" b="1" dirty="0" smtClean="0">
                <a:solidFill>
                  <a:srgbClr val="00B0F0"/>
                </a:solidFill>
              </a:rPr>
              <a:t>:</a:t>
            </a:r>
          </a:p>
          <a:p>
            <a:pPr marL="457200" indent="-457200">
              <a:buFont typeface="Arial" pitchFamily="34" charset="0"/>
              <a:buChar char="•"/>
            </a:pPr>
            <a:r>
              <a:rPr lang="en-US" sz="2000" dirty="0" smtClean="0"/>
              <a:t>Key pathology in tuberculosis</a:t>
            </a:r>
          </a:p>
          <a:p>
            <a:pPr marL="457200" indent="-457200">
              <a:buFont typeface="Arial" pitchFamily="34" charset="0"/>
              <a:buChar char="•"/>
            </a:pPr>
            <a:r>
              <a:rPr lang="en-US" sz="2000" dirty="0" smtClean="0"/>
              <a:t>Avascular granulomatous condition</a:t>
            </a:r>
          </a:p>
          <a:p>
            <a:pPr marL="457200" indent="-457200">
              <a:buFont typeface="Arial" pitchFamily="34" charset="0"/>
              <a:buChar char="•"/>
            </a:pPr>
            <a:r>
              <a:rPr lang="en-US" sz="2000" dirty="0" smtClean="0"/>
              <a:t>Composed of a peripheral zones of </a:t>
            </a:r>
            <a:r>
              <a:rPr lang="en-US" sz="2000" b="1" dirty="0" smtClean="0"/>
              <a:t>lymphocytes</a:t>
            </a:r>
            <a:r>
              <a:rPr lang="en-US" sz="2000" dirty="0" smtClean="0"/>
              <a:t> and </a:t>
            </a:r>
            <a:r>
              <a:rPr lang="en-US" sz="2000" b="1" dirty="0" smtClean="0"/>
              <a:t>fibroblasts</a:t>
            </a:r>
            <a:r>
              <a:rPr lang="en-US" sz="2000" dirty="0" smtClean="0"/>
              <a:t> and a central zone consisting of </a:t>
            </a:r>
            <a:r>
              <a:rPr lang="en-US" sz="2000" b="1" dirty="0" smtClean="0"/>
              <a:t>Langhans</a:t>
            </a:r>
            <a:r>
              <a:rPr lang="en-US" sz="2000" dirty="0" smtClean="0"/>
              <a:t>’ </a:t>
            </a:r>
            <a:r>
              <a:rPr lang="en-US" sz="2000" b="1" dirty="0" smtClean="0"/>
              <a:t>giant</a:t>
            </a:r>
            <a:r>
              <a:rPr lang="en-US" sz="2000" dirty="0" smtClean="0"/>
              <a:t> </a:t>
            </a:r>
            <a:r>
              <a:rPr lang="en-US" sz="2000" b="1" dirty="0" smtClean="0"/>
              <a:t>cells</a:t>
            </a:r>
            <a:r>
              <a:rPr lang="en-US" sz="2000" dirty="0" smtClean="0"/>
              <a:t> with or without </a:t>
            </a:r>
            <a:r>
              <a:rPr lang="en-US" sz="2000" b="1" dirty="0" smtClean="0"/>
              <a:t>caseation</a:t>
            </a:r>
            <a:r>
              <a:rPr lang="en-US" sz="2000" dirty="0" smtClean="0"/>
              <a:t> (cheese-like mass).</a:t>
            </a:r>
            <a:endParaRPr lang="en-US" sz="2000" dirty="0"/>
          </a:p>
        </p:txBody>
      </p:sp>
      <p:pic>
        <p:nvPicPr>
          <p:cNvPr id="4098" name="Picture 2" descr="C:\Users\krishna bastola\Desktop\lklkl.jpg"/>
          <p:cNvPicPr>
            <a:picLocks noChangeAspect="1" noChangeArrowheads="1"/>
          </p:cNvPicPr>
          <p:nvPr/>
        </p:nvPicPr>
        <p:blipFill>
          <a:blip r:embed="rId2"/>
          <a:srcRect/>
          <a:stretch>
            <a:fillRect/>
          </a:stretch>
        </p:blipFill>
        <p:spPr bwMode="auto">
          <a:xfrm>
            <a:off x="928688" y="3086100"/>
            <a:ext cx="7286625" cy="3390900"/>
          </a:xfrm>
          <a:prstGeom prst="rect">
            <a:avLst/>
          </a:prstGeom>
          <a:noFill/>
        </p:spPr>
      </p:pic>
      <p:sp>
        <p:nvSpPr>
          <p:cNvPr id="5" name="TextBox 4"/>
          <p:cNvSpPr txBox="1"/>
          <p:nvPr/>
        </p:nvSpPr>
        <p:spPr>
          <a:xfrm>
            <a:off x="5472341" y="2983468"/>
            <a:ext cx="928459" cy="338554"/>
          </a:xfrm>
          <a:prstGeom prst="rect">
            <a:avLst/>
          </a:prstGeom>
          <a:solidFill>
            <a:schemeClr val="bg1"/>
          </a:solidFill>
        </p:spPr>
        <p:txBody>
          <a:bodyPr wrap="none" rtlCol="0">
            <a:spAutoFit/>
          </a:bodyPr>
          <a:lstStyle/>
          <a:p>
            <a:r>
              <a:rPr lang="en-US" sz="1600" dirty="0" smtClean="0"/>
              <a:t>                </a:t>
            </a:r>
            <a:endParaRPr lang="en-US" sz="1600" dirty="0"/>
          </a:p>
        </p:txBody>
      </p:sp>
      <p:sp>
        <p:nvSpPr>
          <p:cNvPr id="6" name="TextBox 5"/>
          <p:cNvSpPr txBox="1"/>
          <p:nvPr/>
        </p:nvSpPr>
        <p:spPr>
          <a:xfrm>
            <a:off x="2514600" y="2938046"/>
            <a:ext cx="928459" cy="338554"/>
          </a:xfrm>
          <a:prstGeom prst="rect">
            <a:avLst/>
          </a:prstGeom>
          <a:solidFill>
            <a:schemeClr val="bg1"/>
          </a:solidFill>
        </p:spPr>
        <p:txBody>
          <a:bodyPr wrap="none" rtlCol="0">
            <a:spAutoFit/>
          </a:bodyPr>
          <a:lstStyle/>
          <a:p>
            <a:r>
              <a:rPr lang="en-US" sz="1600" dirty="0" smtClean="0"/>
              <a:t>                </a:t>
            </a:r>
            <a:endParaRPr lang="en-US" sz="1600" dirty="0"/>
          </a:p>
        </p:txBody>
      </p:sp>
    </p:spTree>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87577"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200" b="1" dirty="0" smtClean="0"/>
              <a:t>Tuberculosis </a:t>
            </a:r>
            <a:endParaRPr lang="en-US" sz="3200" b="1" dirty="0"/>
          </a:p>
        </p:txBody>
      </p:sp>
      <p:sp>
        <p:nvSpPr>
          <p:cNvPr id="3" name="TextBox 2"/>
          <p:cNvSpPr txBox="1"/>
          <p:nvPr/>
        </p:nvSpPr>
        <p:spPr>
          <a:xfrm>
            <a:off x="76200" y="1076980"/>
            <a:ext cx="5086521" cy="523220"/>
          </a:xfrm>
          <a:prstGeom prst="rect">
            <a:avLst/>
          </a:prstGeom>
          <a:noFill/>
        </p:spPr>
        <p:txBody>
          <a:bodyPr wrap="none" rtlCol="0">
            <a:spAutoFit/>
          </a:bodyPr>
          <a:lstStyle/>
          <a:p>
            <a:pPr marL="514350" indent="-514350">
              <a:buFont typeface="+mj-lt"/>
              <a:buAutoNum type="arabicPeriod" startAt="2"/>
            </a:pPr>
            <a:r>
              <a:rPr lang="en-US" sz="2800" b="1" dirty="0" smtClean="0"/>
              <a:t>Extrapulmonary tuberculosis:</a:t>
            </a:r>
            <a:endParaRPr lang="en-US" sz="2800" b="1" dirty="0"/>
          </a:p>
        </p:txBody>
      </p:sp>
      <p:sp>
        <p:nvSpPr>
          <p:cNvPr id="4" name="TextBox 3"/>
          <p:cNvSpPr txBox="1"/>
          <p:nvPr/>
        </p:nvSpPr>
        <p:spPr>
          <a:xfrm>
            <a:off x="1" y="1853148"/>
            <a:ext cx="9144000" cy="3785652"/>
          </a:xfrm>
          <a:prstGeom prst="rect">
            <a:avLst/>
          </a:prstGeom>
          <a:noFill/>
        </p:spPr>
        <p:txBody>
          <a:bodyPr wrap="square" rtlCol="0">
            <a:spAutoFit/>
          </a:bodyPr>
          <a:lstStyle/>
          <a:p>
            <a:pPr marL="457200" indent="-457200" algn="just">
              <a:buFont typeface="Arial" pitchFamily="34" charset="0"/>
              <a:buChar char="•"/>
            </a:pPr>
            <a:r>
              <a:rPr lang="en-US" sz="2400" dirty="0" smtClean="0"/>
              <a:t>Usually occurs as a result of </a:t>
            </a:r>
            <a:r>
              <a:rPr lang="en-US" sz="2400" dirty="0" smtClean="0">
                <a:solidFill>
                  <a:srgbClr val="00B0F0"/>
                </a:solidFill>
              </a:rPr>
              <a:t>spread of the bacilli through blood circulation </a:t>
            </a:r>
            <a:r>
              <a:rPr lang="en-US" sz="2400" dirty="0" smtClean="0"/>
              <a:t>during the initial stage of multiplication at the site of primary infection, i.e., lung.</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Depending on the site of infection, it may be:</a:t>
            </a:r>
          </a:p>
          <a:p>
            <a:pPr marL="1257300" lvl="2" indent="-342900" algn="just">
              <a:buAutoNum type="alphaLcPeriod"/>
            </a:pPr>
            <a:r>
              <a:rPr lang="en-US" sz="2400" dirty="0" smtClean="0"/>
              <a:t>Genitourinary tuberculosis</a:t>
            </a:r>
          </a:p>
          <a:p>
            <a:pPr marL="1257300" lvl="2" indent="-342900" algn="just">
              <a:buAutoNum type="alphaLcPeriod"/>
            </a:pPr>
            <a:r>
              <a:rPr lang="en-US" sz="2400" dirty="0" smtClean="0"/>
              <a:t>Tubercular meningitis</a:t>
            </a:r>
          </a:p>
          <a:p>
            <a:pPr marL="1257300" lvl="2" indent="-342900" algn="just">
              <a:buAutoNum type="alphaLcPeriod"/>
            </a:pPr>
            <a:r>
              <a:rPr lang="en-US" sz="2400" dirty="0" smtClean="0"/>
              <a:t>Gastrointestinal tuberculosis</a:t>
            </a:r>
          </a:p>
          <a:p>
            <a:pPr marL="1257300" lvl="2" indent="-342900" algn="just">
              <a:buAutoNum type="alphaLcPeriod"/>
            </a:pPr>
            <a:r>
              <a:rPr lang="en-US" sz="2400" dirty="0" smtClean="0"/>
              <a:t>Skeletal tuberculosis</a:t>
            </a:r>
          </a:p>
          <a:p>
            <a:pPr marL="1257300" lvl="2" indent="-342900" algn="just">
              <a:buAutoNum type="alphaLcPeriod"/>
            </a:pPr>
            <a:r>
              <a:rPr lang="en-US" sz="2400" dirty="0" smtClean="0"/>
              <a:t>Tubercular lymphadenitis, and others</a:t>
            </a:r>
            <a:endParaRPr lang="en-US" sz="2400" dirty="0"/>
          </a:p>
        </p:txBody>
      </p:sp>
    </p:spTree>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2691825"/>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Tree>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
        <p:nvSpPr>
          <p:cNvPr id="3" name="Rectangle 2"/>
          <p:cNvSpPr/>
          <p:nvPr/>
        </p:nvSpPr>
        <p:spPr>
          <a:xfrm>
            <a:off x="0" y="1416546"/>
            <a:ext cx="9144000" cy="3231654"/>
          </a:xfrm>
          <a:prstGeom prst="rect">
            <a:avLst/>
          </a:prstGeom>
        </p:spPr>
        <p:txBody>
          <a:bodyPr wrap="square">
            <a:spAutoFit/>
          </a:bodyPr>
          <a:lstStyle/>
          <a:p>
            <a:pPr algn="just"/>
            <a:r>
              <a:rPr lang="en-US" sz="2400" b="1" dirty="0" smtClean="0"/>
              <a:t>LUNG ABSCESS</a:t>
            </a:r>
          </a:p>
          <a:p>
            <a:pPr marL="457200" indent="-457200" algn="just">
              <a:buFont typeface="Arial" pitchFamily="34" charset="0"/>
              <a:buChar char="•"/>
            </a:pPr>
            <a:r>
              <a:rPr lang="en-US" sz="2000" dirty="0" smtClean="0"/>
              <a:t>Lung abscess is a localised area of necrosis of lung tissue with suppuration.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of 2 types</a:t>
            </a:r>
            <a:r>
              <a:rPr lang="en-US" sz="2000" b="1" dirty="0" smtClean="0"/>
              <a:t>: </a:t>
            </a:r>
          </a:p>
          <a:p>
            <a:pPr marL="457200" indent="-457200" algn="just">
              <a:buFont typeface="Arial" pitchFamily="34" charset="0"/>
              <a:buChar char="•"/>
            </a:pPr>
            <a:endParaRPr lang="en-US" sz="2000" b="1" dirty="0" smtClean="0"/>
          </a:p>
          <a:p>
            <a:pPr marL="971550" lvl="1" indent="-514350" algn="just">
              <a:buFont typeface="+mj-lt"/>
              <a:buAutoNum type="romanLcPeriod"/>
            </a:pPr>
            <a:r>
              <a:rPr lang="en-US" sz="2000" b="1" i="1" dirty="0" smtClean="0"/>
              <a:t>Primary lung abscess </a:t>
            </a:r>
            <a:r>
              <a:rPr lang="en-US" sz="2000" dirty="0" smtClean="0"/>
              <a:t>that develops in an otherwise normal lung. The commonest cause is aspiration of infected material. </a:t>
            </a:r>
          </a:p>
          <a:p>
            <a:pPr marL="971550" lvl="1" indent="-514350" algn="just">
              <a:buFont typeface="+mj-lt"/>
              <a:buAutoNum type="romanLcPeriod"/>
            </a:pPr>
            <a:endParaRPr lang="en-US" sz="2000" i="1" dirty="0" smtClean="0"/>
          </a:p>
          <a:p>
            <a:pPr marL="971550" lvl="1" indent="-514350" algn="just">
              <a:buFont typeface="+mj-lt"/>
              <a:buAutoNum type="romanLcPeriod"/>
            </a:pPr>
            <a:r>
              <a:rPr lang="en-US" sz="2000" b="1" i="1" dirty="0" smtClean="0"/>
              <a:t>Secondary lung abscess </a:t>
            </a:r>
            <a:r>
              <a:rPr lang="en-US" sz="2000" dirty="0" smtClean="0"/>
              <a:t>that develops as a complication of some other disease of the lung or from another site.</a:t>
            </a:r>
            <a:endParaRPr lang="en-US" sz="2000" dirty="0"/>
          </a:p>
        </p:txBody>
      </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pic>
        <p:nvPicPr>
          <p:cNvPr id="5122" name="Picture 2"/>
          <p:cNvPicPr>
            <a:picLocks noChangeAspect="1" noChangeArrowheads="1"/>
          </p:cNvPicPr>
          <p:nvPr/>
        </p:nvPicPr>
        <p:blipFill>
          <a:blip r:embed="rId2"/>
          <a:srcRect/>
          <a:stretch>
            <a:fillRect/>
          </a:stretch>
        </p:blipFill>
        <p:spPr bwMode="auto">
          <a:xfrm>
            <a:off x="1970787" y="914400"/>
            <a:ext cx="5192013" cy="3743325"/>
          </a:xfrm>
          <a:prstGeom prst="rect">
            <a:avLst/>
          </a:prstGeom>
          <a:noFill/>
          <a:ln w="9525">
            <a:noFill/>
            <a:miter lim="800000"/>
            <a:headEnd/>
            <a:tailEnd/>
          </a:ln>
          <a:effectLst/>
        </p:spPr>
      </p:pic>
      <p:sp>
        <p:nvSpPr>
          <p:cNvPr id="5" name="Rectangle 4"/>
          <p:cNvSpPr/>
          <p:nvPr/>
        </p:nvSpPr>
        <p:spPr>
          <a:xfrm>
            <a:off x="0" y="4876800"/>
            <a:ext cx="9144000" cy="1631216"/>
          </a:xfrm>
          <a:prstGeom prst="rect">
            <a:avLst/>
          </a:prstGeom>
        </p:spPr>
        <p:txBody>
          <a:bodyPr wrap="square">
            <a:spAutoFit/>
          </a:bodyPr>
          <a:lstStyle/>
          <a:p>
            <a:pPr algn="just"/>
            <a:r>
              <a:rPr lang="en-US" sz="2000" b="1" dirty="0" smtClean="0"/>
              <a:t>Fig: Common locations of lung abscess. </a:t>
            </a:r>
          </a:p>
          <a:p>
            <a:pPr algn="just"/>
            <a:r>
              <a:rPr lang="en-US" sz="2000" b="1" dirty="0" smtClean="0"/>
              <a:t>A, </a:t>
            </a:r>
            <a:r>
              <a:rPr lang="en-US" sz="2000" b="1" i="1" dirty="0" smtClean="0"/>
              <a:t>Primary lung abscess</a:t>
            </a:r>
            <a:r>
              <a:rPr lang="en-US" sz="2000" i="1" dirty="0" smtClean="0"/>
              <a:t>—</a:t>
            </a:r>
            <a:r>
              <a:rPr lang="en-US" sz="2000" dirty="0" smtClean="0"/>
              <a:t>mostly single, large, commonly due to aspiration, located most frequently in the lower part of right upper lobe or apex of right lower lobe. </a:t>
            </a:r>
          </a:p>
          <a:p>
            <a:pPr algn="just"/>
            <a:r>
              <a:rPr lang="en-US" sz="2000" b="1" dirty="0" smtClean="0"/>
              <a:t>B, </a:t>
            </a:r>
            <a:r>
              <a:rPr lang="en-US" sz="2000" b="1" i="1" dirty="0" smtClean="0"/>
              <a:t>Secondary lung abscesses</a:t>
            </a:r>
            <a:r>
              <a:rPr lang="en-US" sz="2000" i="1" dirty="0" smtClean="0"/>
              <a:t>—</a:t>
            </a:r>
            <a:r>
              <a:rPr lang="en-US" sz="2000" dirty="0" smtClean="0"/>
              <a:t>mostly multiple, small, most commonly post-pneumonic or following septic embolism.</a:t>
            </a:r>
            <a:endParaRPr lang="en-US" sz="2000" dirty="0"/>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
        <p:nvSpPr>
          <p:cNvPr id="3" name="Rectangle 2"/>
          <p:cNvSpPr/>
          <p:nvPr/>
        </p:nvSpPr>
        <p:spPr>
          <a:xfrm>
            <a:off x="0" y="1066800"/>
            <a:ext cx="9144000" cy="5016758"/>
          </a:xfrm>
          <a:prstGeom prst="rect">
            <a:avLst/>
          </a:prstGeom>
        </p:spPr>
        <p:txBody>
          <a:bodyPr wrap="square">
            <a:spAutoFit/>
          </a:bodyPr>
          <a:lstStyle/>
          <a:p>
            <a:pPr algn="just"/>
            <a:r>
              <a:rPr lang="en-US" sz="2000" b="1" dirty="0" smtClean="0"/>
              <a:t>ETIOPATHOGENESIS:</a:t>
            </a:r>
          </a:p>
          <a:p>
            <a:pPr algn="just"/>
            <a:r>
              <a:rPr lang="en-US" sz="2000" dirty="0" smtClean="0"/>
              <a:t>The microorganisms commonly isolated from the lungs in lung abscess are </a:t>
            </a:r>
            <a:r>
              <a:rPr lang="en-US" sz="2000" i="1" dirty="0" smtClean="0"/>
              <a:t>streptococci, staphylococci </a:t>
            </a:r>
            <a:r>
              <a:rPr lang="en-US" sz="2000" dirty="0" smtClean="0"/>
              <a:t>and various gram-negative organisms. These are introduced into the lungs from one of the following mechanisms:</a:t>
            </a:r>
          </a:p>
          <a:p>
            <a:pPr algn="just"/>
            <a:endParaRPr lang="en-US" sz="2000" dirty="0" smtClean="0"/>
          </a:p>
          <a:p>
            <a:pPr marL="457200" indent="-457200" algn="just">
              <a:buAutoNum type="arabicPeriod"/>
            </a:pPr>
            <a:r>
              <a:rPr lang="en-US" sz="2000" b="1" dirty="0" smtClean="0"/>
              <a:t>Aspiration of infected foreign material:</a:t>
            </a:r>
          </a:p>
          <a:p>
            <a:pPr marL="457200" indent="-457200" algn="just"/>
            <a:r>
              <a:rPr lang="en-US" sz="2000" b="1" dirty="0" smtClean="0"/>
              <a:t>	</a:t>
            </a:r>
            <a:r>
              <a:rPr lang="en-US" sz="2000" dirty="0" smtClean="0"/>
              <a:t>A number of foreign materials such as </a:t>
            </a:r>
            <a:r>
              <a:rPr lang="en-US" sz="2000" dirty="0" smtClean="0">
                <a:solidFill>
                  <a:srgbClr val="00B0F0"/>
                </a:solidFill>
              </a:rPr>
              <a:t>food, decaying teeth, gastric contents, severely infected </a:t>
            </a:r>
            <a:r>
              <a:rPr lang="en-US" sz="2000" dirty="0" err="1" smtClean="0">
                <a:solidFill>
                  <a:srgbClr val="00B0F0"/>
                </a:solidFill>
              </a:rPr>
              <a:t>gingivae</a:t>
            </a:r>
            <a:r>
              <a:rPr lang="en-US" sz="2000" dirty="0" smtClean="0">
                <a:solidFill>
                  <a:srgbClr val="00B0F0"/>
                </a:solidFill>
              </a:rPr>
              <a:t> and teeth, and necrotic tissue </a:t>
            </a:r>
            <a:r>
              <a:rPr lang="en-US" sz="2000" dirty="0" smtClean="0"/>
              <a:t>from lesions in the mouth, upper respiratory tract or nasopharynx may be aspirated. This occurs particularly in favorable circumstances such as during sleep, unconsciousness, anaesthesia, general debility and acute alcoholism.</a:t>
            </a:r>
          </a:p>
          <a:p>
            <a:pPr marL="457200" indent="-457200" algn="just"/>
            <a:endParaRPr lang="en-US" sz="2000" b="1" dirty="0" smtClean="0"/>
          </a:p>
          <a:p>
            <a:pPr marL="457200" indent="-457200" algn="just">
              <a:buFont typeface="+mj-lt"/>
              <a:buAutoNum type="arabicPeriod" startAt="2"/>
            </a:pPr>
            <a:r>
              <a:rPr lang="en-US" sz="2000" b="1" dirty="0" smtClean="0"/>
              <a:t>Preceding bacterial infection:</a:t>
            </a:r>
          </a:p>
          <a:p>
            <a:pPr marL="457200" indent="-457200" algn="just"/>
            <a:r>
              <a:rPr lang="en-US" sz="2000" b="1" dirty="0" smtClean="0"/>
              <a:t>	</a:t>
            </a:r>
            <a:r>
              <a:rPr lang="en-US" sz="2000" dirty="0" smtClean="0"/>
              <a:t>Preceding bronchopneumonia in a debilitated patient may develop into lung abscess. Other infective conditions like tuberculosis, </a:t>
            </a:r>
            <a:r>
              <a:rPr lang="en-US" sz="2000" dirty="0" err="1" smtClean="0"/>
              <a:t>bronchiectasis</a:t>
            </a:r>
            <a:r>
              <a:rPr lang="en-US" sz="2000" dirty="0" smtClean="0"/>
              <a:t> and </a:t>
            </a:r>
            <a:r>
              <a:rPr lang="en-US" sz="2000" dirty="0" err="1" smtClean="0"/>
              <a:t>mycotic</a:t>
            </a:r>
            <a:r>
              <a:rPr lang="en-US" sz="2000" dirty="0" smtClean="0"/>
              <a:t> infections may occasionally result in formation of lung abscess.</a:t>
            </a: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
        <p:nvSpPr>
          <p:cNvPr id="3" name="Rectangle 2"/>
          <p:cNvSpPr/>
          <p:nvPr/>
        </p:nvSpPr>
        <p:spPr>
          <a:xfrm>
            <a:off x="0" y="1615619"/>
            <a:ext cx="9144000" cy="4708981"/>
          </a:xfrm>
          <a:prstGeom prst="rect">
            <a:avLst/>
          </a:prstGeom>
        </p:spPr>
        <p:txBody>
          <a:bodyPr wrap="square">
            <a:spAutoFit/>
          </a:bodyPr>
          <a:lstStyle/>
          <a:p>
            <a:pPr marL="457200" indent="-457200" algn="just">
              <a:buFont typeface="+mj-lt"/>
              <a:buAutoNum type="arabicPeriod" startAt="3"/>
            </a:pPr>
            <a:r>
              <a:rPr lang="en-US" sz="2000" b="1" dirty="0" smtClean="0"/>
              <a:t>Bronchial obstruction: </a:t>
            </a:r>
          </a:p>
          <a:p>
            <a:pPr marL="457200" indent="-457200" algn="just"/>
            <a:r>
              <a:rPr lang="en-US" sz="2000" b="1" dirty="0" smtClean="0"/>
              <a:t>	</a:t>
            </a:r>
            <a:r>
              <a:rPr lang="en-US" sz="2000" dirty="0" smtClean="0"/>
              <a:t>An abscess may form distal to an obstructed bronchus such as from bronchial tumour or from impacted foreign body.</a:t>
            </a:r>
          </a:p>
          <a:p>
            <a:pPr marL="342900" indent="-342900" algn="just">
              <a:buFont typeface="+mj-lt"/>
              <a:buAutoNum type="arabicPeriod" startAt="3"/>
            </a:pPr>
            <a:endParaRPr lang="en-US" sz="2000" b="1" dirty="0" smtClean="0"/>
          </a:p>
          <a:p>
            <a:pPr marL="457200" indent="-457200" algn="just">
              <a:buFont typeface="+mj-lt"/>
              <a:buAutoNum type="arabicPeriod" startAt="4"/>
            </a:pPr>
            <a:r>
              <a:rPr lang="en-US" sz="2000" b="1" dirty="0" smtClean="0"/>
              <a:t>Septic embolism:</a:t>
            </a:r>
          </a:p>
          <a:p>
            <a:pPr marL="457200" indent="-457200" algn="just"/>
            <a:r>
              <a:rPr lang="en-US" sz="2000" b="1" dirty="0" smtClean="0"/>
              <a:t>	</a:t>
            </a:r>
            <a:r>
              <a:rPr lang="en-US" sz="2000" dirty="0" smtClean="0"/>
              <a:t>Infected emboli originating from </a:t>
            </a:r>
            <a:r>
              <a:rPr lang="en-US" sz="2000" dirty="0" err="1" smtClean="0"/>
              <a:t>pyaemia</a:t>
            </a:r>
            <a:r>
              <a:rPr lang="en-US" sz="2000" dirty="0" smtClean="0"/>
              <a:t>, </a:t>
            </a:r>
            <a:r>
              <a:rPr lang="en-US" sz="2000" dirty="0" err="1" smtClean="0"/>
              <a:t>thrombophlebitis</a:t>
            </a:r>
            <a:r>
              <a:rPr lang="en-US" sz="2000" dirty="0" smtClean="0"/>
              <a:t> or from vegetative bacterial endocarditis may be disseminated in the venous circulation and reach the right side of the heart from where they are lodged in the lung and result in multiple abscesses.</a:t>
            </a:r>
          </a:p>
          <a:p>
            <a:pPr marL="342900" indent="-342900" algn="just">
              <a:buFont typeface="+mj-lt"/>
              <a:buAutoNum type="arabicPeriod" startAt="3"/>
            </a:pPr>
            <a:endParaRPr lang="en-US" sz="2000" dirty="0" smtClean="0"/>
          </a:p>
          <a:p>
            <a:pPr marL="457200" indent="-457200" algn="just">
              <a:buFont typeface="+mj-lt"/>
              <a:buAutoNum type="arabicPeriod" startAt="5"/>
            </a:pPr>
            <a:r>
              <a:rPr lang="en-US" sz="2000" b="1" dirty="0" smtClean="0"/>
              <a:t>Miscellaneous:</a:t>
            </a:r>
          </a:p>
          <a:p>
            <a:pPr marL="457200" indent="-457200" algn="just"/>
            <a:r>
              <a:rPr lang="en-US" sz="2000" b="1" dirty="0" smtClean="0"/>
              <a:t>	</a:t>
            </a:r>
            <a:r>
              <a:rPr lang="en-US" sz="2000" dirty="0" smtClean="0"/>
              <a:t>Rarely lung abscesses may occur from following causes:</a:t>
            </a:r>
          </a:p>
          <a:p>
            <a:pPr marL="1314450" lvl="2" indent="-400050" algn="just">
              <a:buAutoNum type="romanLcParenR"/>
            </a:pPr>
            <a:r>
              <a:rPr lang="en-US" sz="2000" dirty="0" smtClean="0"/>
              <a:t>Infection in pulmonary infarcts.</a:t>
            </a:r>
          </a:p>
          <a:p>
            <a:pPr marL="1314450" lvl="2" indent="-400050" algn="just">
              <a:buAutoNum type="romanLcParenR"/>
            </a:pPr>
            <a:r>
              <a:rPr lang="en-US" sz="2000" dirty="0" smtClean="0"/>
              <a:t> Amoebic abscesses due to infection with </a:t>
            </a:r>
            <a:r>
              <a:rPr lang="en-US" sz="2000" i="1" dirty="0" err="1" smtClean="0"/>
              <a:t>Entamoeba</a:t>
            </a:r>
            <a:r>
              <a:rPr lang="en-US" sz="2000" i="1" dirty="0" smtClean="0"/>
              <a:t> </a:t>
            </a:r>
            <a:r>
              <a:rPr lang="en-US" sz="2000" i="1" dirty="0" err="1" smtClean="0"/>
              <a:t>histolytica</a:t>
            </a:r>
            <a:r>
              <a:rPr lang="en-US" sz="2000" i="1" dirty="0" smtClean="0"/>
              <a:t>.</a:t>
            </a:r>
          </a:p>
          <a:p>
            <a:pPr marL="1314450" lvl="2" indent="-400050" algn="just">
              <a:buAutoNum type="romanLcParenR"/>
            </a:pPr>
            <a:r>
              <a:rPr lang="en-US" sz="2000" dirty="0" smtClean="0"/>
              <a:t>Trauma to the lungs.</a:t>
            </a:r>
          </a:p>
        </p:txBody>
      </p:sp>
      <p:sp>
        <p:nvSpPr>
          <p:cNvPr id="4" name="Rectangle 3"/>
          <p:cNvSpPr/>
          <p:nvPr/>
        </p:nvSpPr>
        <p:spPr>
          <a:xfrm>
            <a:off x="0" y="1066800"/>
            <a:ext cx="9144000" cy="400110"/>
          </a:xfrm>
          <a:prstGeom prst="rect">
            <a:avLst/>
          </a:prstGeom>
        </p:spPr>
        <p:txBody>
          <a:bodyPr wrap="square">
            <a:spAutoFit/>
          </a:bodyPr>
          <a:lstStyle/>
          <a:p>
            <a:pPr algn="just"/>
            <a:r>
              <a:rPr lang="en-US" sz="2000" b="1" dirty="0" smtClean="0"/>
              <a:t>ETIOPATHOGENESIS:</a:t>
            </a: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
        <p:nvSpPr>
          <p:cNvPr id="3" name="Rectangle 2"/>
          <p:cNvSpPr/>
          <p:nvPr/>
        </p:nvSpPr>
        <p:spPr>
          <a:xfrm>
            <a:off x="0" y="1295400"/>
            <a:ext cx="9144000" cy="3416320"/>
          </a:xfrm>
          <a:prstGeom prst="rect">
            <a:avLst/>
          </a:prstGeom>
        </p:spPr>
        <p:txBody>
          <a:bodyPr wrap="square">
            <a:spAutoFit/>
          </a:bodyPr>
          <a:lstStyle/>
          <a:p>
            <a:pPr algn="just"/>
            <a:r>
              <a:rPr lang="en-US" sz="2400" b="1" dirty="0" smtClean="0"/>
              <a:t>CLINICAL FEATURES:</a:t>
            </a:r>
          </a:p>
          <a:p>
            <a:pPr marL="457200" indent="-457200" algn="just">
              <a:buFont typeface="Arial" pitchFamily="34" charset="0"/>
              <a:buChar char="•"/>
            </a:pPr>
            <a:r>
              <a:rPr lang="en-US" sz="2400" dirty="0" smtClean="0"/>
              <a:t>Fever</a:t>
            </a:r>
          </a:p>
          <a:p>
            <a:pPr marL="457200" indent="-457200" algn="just">
              <a:buFont typeface="Arial" pitchFamily="34" charset="0"/>
              <a:buChar char="•"/>
            </a:pPr>
            <a:r>
              <a:rPr lang="en-US" sz="2400" dirty="0" smtClean="0"/>
              <a:t>Malaise</a:t>
            </a:r>
          </a:p>
          <a:p>
            <a:pPr marL="457200" indent="-457200" algn="just">
              <a:buFont typeface="Arial" pitchFamily="34" charset="0"/>
              <a:buChar char="•"/>
            </a:pPr>
            <a:r>
              <a:rPr lang="en-US" sz="2400" dirty="0" smtClean="0"/>
              <a:t>Loss of weight</a:t>
            </a:r>
          </a:p>
          <a:p>
            <a:pPr marL="457200" indent="-457200" algn="just">
              <a:buFont typeface="Arial" pitchFamily="34" charset="0"/>
              <a:buChar char="•"/>
            </a:pPr>
            <a:r>
              <a:rPr lang="en-US" sz="2400" dirty="0" smtClean="0"/>
              <a:t>Cough</a:t>
            </a:r>
          </a:p>
          <a:p>
            <a:pPr marL="457200" indent="-457200" algn="just">
              <a:buFont typeface="Arial" pitchFamily="34" charset="0"/>
              <a:buChar char="•"/>
            </a:pPr>
            <a:r>
              <a:rPr lang="en-US" sz="2400" dirty="0" smtClean="0"/>
              <a:t>Purulent expectoration</a:t>
            </a:r>
          </a:p>
          <a:p>
            <a:pPr marL="457200" indent="-457200" algn="just">
              <a:buFont typeface="Arial" pitchFamily="34" charset="0"/>
              <a:buChar char="•"/>
            </a:pPr>
            <a:r>
              <a:rPr lang="en-US" sz="2400" dirty="0" err="1" smtClean="0"/>
              <a:t>Haemoptysis</a:t>
            </a:r>
            <a:r>
              <a:rPr lang="en-US" sz="2400" dirty="0" smtClean="0"/>
              <a:t> in half the cases</a:t>
            </a:r>
          </a:p>
          <a:p>
            <a:pPr marL="457200" indent="-457200" algn="just">
              <a:buFont typeface="Arial" pitchFamily="34" charset="0"/>
              <a:buChar char="•"/>
            </a:pPr>
            <a:r>
              <a:rPr lang="en-US" sz="2400" dirty="0" smtClean="0"/>
              <a:t>Clubbing of the fingers and toes</a:t>
            </a:r>
          </a:p>
          <a:p>
            <a:pPr marL="457200" indent="-457200" algn="just">
              <a:buFont typeface="Arial" pitchFamily="34" charset="0"/>
              <a:buChar char="•"/>
            </a:pPr>
            <a:r>
              <a:rPr lang="en-US" sz="2400" dirty="0" smtClean="0"/>
              <a:t>Secondary amyloidosis may occur in chronic long-standing cases.</a:t>
            </a:r>
            <a:endParaRPr lang="en-US" sz="2400" dirty="0"/>
          </a:p>
        </p:txBody>
      </p:sp>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52400"/>
            <a:ext cx="9144000" cy="6096000"/>
          </a:xfrm>
          <a:prstGeom prst="rect">
            <a:avLst/>
          </a:prstGeom>
        </p:spPr>
        <p:txBody>
          <a:bodyPr>
            <a:normAutofit/>
          </a:bodyPr>
          <a:lstStyle/>
          <a:p>
            <a:pPr marL="609600" marR="0" lvl="0" indent="-609600" algn="just"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800" b="1" i="0" u="none" strike="noStrike" kern="1200" cap="none" spc="0" normalizeH="0" baseline="0" noProof="0" dirty="0" smtClean="0">
                <a:ln>
                  <a:noFill/>
                </a:ln>
                <a:solidFill>
                  <a:srgbClr val="FF0000"/>
                </a:solidFill>
                <a:effectLst/>
                <a:uLnTx/>
                <a:uFillTx/>
                <a:latin typeface="+mn-lt"/>
                <a:ea typeface="+mn-ea"/>
                <a:cs typeface="Lucida Sans Unicode" pitchFamily="34" charset="0"/>
              </a:rPr>
              <a:t>Bacterial URT infections</a:t>
            </a:r>
          </a:p>
          <a:p>
            <a:pPr marL="609600" marR="0" lvl="0" indent="-60960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b="1" i="0" u="none" strike="noStrike" kern="1200" cap="none" spc="0" normalizeH="0" baseline="0" noProof="0" dirty="0" smtClean="0">
              <a:ln>
                <a:noFill/>
              </a:ln>
              <a:solidFill>
                <a:srgbClr val="FF0000"/>
              </a:solidFill>
              <a:effectLst/>
              <a:uLnTx/>
              <a:uFillTx/>
              <a:latin typeface="+mn-lt"/>
              <a:ea typeface="+mn-ea"/>
              <a:cs typeface="Lucida Sans Unicode" pitchFamily="34" charset="0"/>
            </a:endParaRPr>
          </a:p>
          <a:p>
            <a:pPr marL="609600" marR="0" lvl="0" indent="-6096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Basically, all microorganisms must first come into contact with mucosal epithelium of URT and adhere to it, colonize, and multiply locally.</a:t>
            </a:r>
          </a:p>
          <a:p>
            <a:pPr marL="990600" marR="0" lvl="1" indent="-5334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Very few organisms shown to cause true disease here, although a large number of different bacteria could be isolated from URT specimen, such as:</a:t>
            </a:r>
          </a:p>
          <a:p>
            <a:pPr marL="990600" marR="0" lvl="1" indent="-533400" algn="just"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rPr>
              <a:t>S. </a:t>
            </a: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pyogenes</a:t>
            </a:r>
            <a:endPar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endParaRPr>
          </a:p>
          <a:p>
            <a:pPr marL="990600" marR="0" lvl="1" indent="-533400"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Streptococcal groups: B, C, G, non-hemolytic, have been reported.</a:t>
            </a:r>
          </a:p>
          <a:p>
            <a:pPr marL="990600" marR="0" lvl="1" indent="-533400" algn="just"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Corynebacterium</a:t>
            </a:r>
            <a:r>
              <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rPr>
              <a:t> </a:t>
            </a: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diphtheriae</a:t>
            </a:r>
            <a:r>
              <a:rPr kumimoji="0" lang="en-US" sz="24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a:t>
            </a:r>
          </a:p>
          <a:p>
            <a:pPr marL="990600" marR="0" lvl="1" indent="-533400" algn="just"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Arcanobacterium</a:t>
            </a:r>
            <a:r>
              <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rPr>
              <a:t> </a:t>
            </a: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haemolyticum</a:t>
            </a:r>
            <a:r>
              <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rPr>
              <a:t> </a:t>
            </a:r>
          </a:p>
          <a:p>
            <a:pPr marL="990600" marR="0" lvl="1" indent="-533400" algn="just"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1" u="none" strike="noStrike" kern="1200" cap="none" spc="0" normalizeH="0" baseline="0" noProof="0" dirty="0" smtClean="0">
                <a:ln>
                  <a:noFill/>
                </a:ln>
                <a:solidFill>
                  <a:schemeClr val="tx1"/>
                </a:solidFill>
                <a:effectLst/>
                <a:uLnTx/>
                <a:uFillTx/>
                <a:latin typeface="+mn-lt"/>
                <a:ea typeface="+mn-ea"/>
                <a:cs typeface="Lucida Sans Unicode" pitchFamily="34" charset="0"/>
              </a:rPr>
              <a:t>Neisseria </a:t>
            </a:r>
            <a:r>
              <a:rPr kumimoji="0" lang="en-US" sz="2400" b="0" i="1" u="none" strike="noStrike" kern="1200" cap="none" spc="0" normalizeH="0" baseline="0" noProof="0" dirty="0" err="1" smtClean="0">
                <a:ln>
                  <a:noFill/>
                </a:ln>
                <a:solidFill>
                  <a:schemeClr val="tx1"/>
                </a:solidFill>
                <a:effectLst/>
                <a:uLnTx/>
                <a:uFillTx/>
                <a:latin typeface="+mn-lt"/>
                <a:ea typeface="+mn-ea"/>
                <a:cs typeface="Lucida Sans Unicode" pitchFamily="34" charset="0"/>
              </a:rPr>
              <a:t>gonorrhoeae</a:t>
            </a:r>
            <a:r>
              <a:rPr kumimoji="0" lang="en-US" sz="24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Lucida Sans Unicode" pitchFamily="34" charset="0"/>
              </a:rPr>
              <a:t>exudative</a:t>
            </a:r>
            <a:r>
              <a:rPr kumimoji="0" lang="en-US" sz="2400" b="0" i="0" u="none" strike="noStrike" kern="1200" cap="none" spc="0" normalizeH="0" baseline="0" noProof="0" dirty="0" smtClean="0">
                <a:ln>
                  <a:noFill/>
                </a:ln>
                <a:solidFill>
                  <a:schemeClr val="tx1"/>
                </a:solidFill>
                <a:effectLst/>
                <a:uLnTx/>
                <a:uFillTx/>
                <a:latin typeface="+mn-lt"/>
                <a:ea typeface="+mn-ea"/>
                <a:cs typeface="Lucida Sans Unicode" pitchFamily="34" charset="0"/>
              </a:rPr>
              <a:t> pharyngitis.</a:t>
            </a:r>
            <a:endParaRPr kumimoji="0" lang="en-US" sz="2400" b="0" i="0" u="none" strike="noStrike" kern="1200" cap="none" spc="0" normalizeH="0" baseline="0" noProof="0" dirty="0">
              <a:ln>
                <a:noFill/>
              </a:ln>
              <a:solidFill>
                <a:schemeClr val="tx1"/>
              </a:solidFill>
              <a:effectLst/>
              <a:uLnTx/>
              <a:uFillTx/>
              <a:latin typeface="+mn-lt"/>
              <a:ea typeface="+mn-ea"/>
              <a:cs typeface="Lucida Sans Unicode" pitchFamily="34" charset="0"/>
            </a:endParaRPr>
          </a:p>
        </p:txBody>
      </p:sp>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7423" y="152400"/>
            <a:ext cx="2372381" cy="58477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b="1" dirty="0" smtClean="0"/>
              <a:t>Lung abscess</a:t>
            </a:r>
          </a:p>
        </p:txBody>
      </p:sp>
      <p:sp>
        <p:nvSpPr>
          <p:cNvPr id="3" name="Rectangle 2"/>
          <p:cNvSpPr/>
          <p:nvPr/>
        </p:nvSpPr>
        <p:spPr>
          <a:xfrm>
            <a:off x="0" y="990600"/>
            <a:ext cx="9144000" cy="5293757"/>
          </a:xfrm>
          <a:prstGeom prst="rect">
            <a:avLst/>
          </a:prstGeom>
        </p:spPr>
        <p:txBody>
          <a:bodyPr wrap="square">
            <a:spAutoFit/>
          </a:bodyPr>
          <a:lstStyle/>
          <a:p>
            <a:pPr algn="just"/>
            <a:r>
              <a:rPr lang="en-US" sz="2400" b="1" i="1" dirty="0" smtClean="0"/>
              <a:t>Grossly, </a:t>
            </a:r>
          </a:p>
          <a:p>
            <a:pPr marL="457200" indent="-457200" algn="just">
              <a:buFont typeface="Arial" pitchFamily="34" charset="0"/>
              <a:buChar char="•"/>
            </a:pPr>
            <a:r>
              <a:rPr lang="en-US" sz="2200" dirty="0" smtClean="0"/>
              <a:t>Abscesses may be of </a:t>
            </a:r>
            <a:r>
              <a:rPr lang="en-US" sz="2200" dirty="0" smtClean="0">
                <a:solidFill>
                  <a:srgbClr val="00B0F0"/>
                </a:solidFill>
              </a:rPr>
              <a:t>variable size </a:t>
            </a:r>
            <a:r>
              <a:rPr lang="en-US" sz="2200" dirty="0" smtClean="0"/>
              <a:t>from a few millimeters to large cavities, 5 to 6 cm in diameter. </a:t>
            </a:r>
          </a:p>
          <a:p>
            <a:pPr marL="457200" indent="-457200" algn="just">
              <a:buFont typeface="Arial" pitchFamily="34" charset="0"/>
              <a:buChar char="•"/>
            </a:pPr>
            <a:r>
              <a:rPr lang="en-US" sz="2200" dirty="0" smtClean="0"/>
              <a:t>The </a:t>
            </a:r>
            <a:r>
              <a:rPr lang="en-US" sz="2200" dirty="0" smtClean="0">
                <a:solidFill>
                  <a:srgbClr val="00B0F0"/>
                </a:solidFill>
              </a:rPr>
              <a:t>cavity often contains exudate</a:t>
            </a:r>
            <a:r>
              <a:rPr lang="en-US" sz="2200" dirty="0" smtClean="0"/>
              <a:t>. </a:t>
            </a:r>
          </a:p>
          <a:p>
            <a:pPr marL="457200" indent="-457200" algn="just">
              <a:buFont typeface="Arial" pitchFamily="34" charset="0"/>
              <a:buChar char="•"/>
            </a:pPr>
            <a:r>
              <a:rPr lang="en-US" sz="2200" dirty="0" smtClean="0"/>
              <a:t>The abscess may becomes </a:t>
            </a:r>
            <a:r>
              <a:rPr lang="en-US" sz="2200" dirty="0" smtClean="0">
                <a:solidFill>
                  <a:srgbClr val="00B0F0"/>
                </a:solidFill>
              </a:rPr>
              <a:t>chronic and develops fibrous wall</a:t>
            </a:r>
            <a:r>
              <a:rPr lang="en-US" sz="2200" dirty="0" smtClean="0"/>
              <a:t>.</a:t>
            </a:r>
            <a:endParaRPr lang="en-US" sz="2200" b="1" dirty="0" smtClean="0"/>
          </a:p>
          <a:p>
            <a:pPr algn="just"/>
            <a:endParaRPr lang="en-US" sz="2400" b="1" i="1" dirty="0" smtClean="0"/>
          </a:p>
          <a:p>
            <a:pPr algn="just"/>
            <a:endParaRPr lang="en-US" sz="2400" b="1" i="1" dirty="0" smtClean="0"/>
          </a:p>
          <a:p>
            <a:pPr algn="just"/>
            <a:r>
              <a:rPr lang="en-US" sz="2400" b="1" i="1" dirty="0" smtClean="0"/>
              <a:t>Histologically, </a:t>
            </a:r>
          </a:p>
          <a:p>
            <a:pPr marL="457200" indent="-457200" algn="just">
              <a:buFont typeface="Arial" pitchFamily="34" charset="0"/>
              <a:buChar char="•"/>
            </a:pPr>
            <a:r>
              <a:rPr lang="en-US" sz="2200" dirty="0" smtClean="0"/>
              <a:t>The characteristic feature is the </a:t>
            </a:r>
            <a:r>
              <a:rPr lang="en-US" sz="2200" b="1" dirty="0" smtClean="0">
                <a:solidFill>
                  <a:srgbClr val="00B0F0"/>
                </a:solidFill>
              </a:rPr>
              <a:t>destruction of lung parenchyma </a:t>
            </a:r>
            <a:r>
              <a:rPr lang="en-US" sz="2200" dirty="0" smtClean="0"/>
              <a:t>with </a:t>
            </a:r>
            <a:r>
              <a:rPr lang="en-US" sz="2200" b="1" dirty="0" smtClean="0">
                <a:solidFill>
                  <a:srgbClr val="00B0F0"/>
                </a:solidFill>
              </a:rPr>
              <a:t>suppurative exudate </a:t>
            </a:r>
            <a:r>
              <a:rPr lang="en-US" sz="2200" dirty="0" smtClean="0"/>
              <a:t>in the lung cavity. </a:t>
            </a:r>
          </a:p>
          <a:p>
            <a:pPr marL="457200" indent="-457200" algn="just">
              <a:buFont typeface="Arial" pitchFamily="34" charset="0"/>
              <a:buChar char="•"/>
            </a:pPr>
            <a:r>
              <a:rPr lang="en-US" sz="2200" dirty="0" smtClean="0"/>
              <a:t>The cavity is initially surrounded by acute inflammation in the wall but later there is replacement by </a:t>
            </a:r>
            <a:r>
              <a:rPr lang="en-US" sz="2200" b="1" dirty="0" smtClean="0">
                <a:solidFill>
                  <a:srgbClr val="00B0F0"/>
                </a:solidFill>
              </a:rPr>
              <a:t>chronic inflammatory cell infiltrate </a:t>
            </a:r>
            <a:r>
              <a:rPr lang="en-US" sz="2200" dirty="0" smtClean="0"/>
              <a:t>composed of </a:t>
            </a:r>
            <a:r>
              <a:rPr lang="en-US" sz="2200" b="1" dirty="0" smtClean="0">
                <a:solidFill>
                  <a:srgbClr val="00B0F0"/>
                </a:solidFill>
              </a:rPr>
              <a:t>lymphocytes</a:t>
            </a:r>
            <a:r>
              <a:rPr lang="en-US" sz="2200" dirty="0" smtClean="0">
                <a:solidFill>
                  <a:srgbClr val="00B0F0"/>
                </a:solidFill>
              </a:rPr>
              <a:t>, </a:t>
            </a:r>
            <a:r>
              <a:rPr lang="en-US" sz="2200" b="1" dirty="0" smtClean="0">
                <a:solidFill>
                  <a:srgbClr val="00B0F0"/>
                </a:solidFill>
              </a:rPr>
              <a:t>plasma</a:t>
            </a:r>
            <a:r>
              <a:rPr lang="en-US" sz="2200" dirty="0" smtClean="0">
                <a:solidFill>
                  <a:srgbClr val="00B0F0"/>
                </a:solidFill>
              </a:rPr>
              <a:t> </a:t>
            </a:r>
            <a:r>
              <a:rPr lang="en-US" sz="2200" b="1" dirty="0" smtClean="0">
                <a:solidFill>
                  <a:srgbClr val="00B0F0"/>
                </a:solidFill>
              </a:rPr>
              <a:t>cells</a:t>
            </a:r>
            <a:r>
              <a:rPr lang="en-US" sz="2200" dirty="0" smtClean="0">
                <a:solidFill>
                  <a:srgbClr val="00B0F0"/>
                </a:solidFill>
              </a:rPr>
              <a:t> </a:t>
            </a:r>
            <a:r>
              <a:rPr lang="en-US" sz="2200" dirty="0" smtClean="0"/>
              <a:t>and </a:t>
            </a:r>
            <a:r>
              <a:rPr lang="en-US" sz="2200" b="1" dirty="0" smtClean="0">
                <a:solidFill>
                  <a:srgbClr val="00B0F0"/>
                </a:solidFill>
              </a:rPr>
              <a:t>macrophages</a:t>
            </a:r>
            <a:r>
              <a:rPr lang="en-US" sz="2200" dirty="0" smtClean="0"/>
              <a:t>. </a:t>
            </a:r>
          </a:p>
          <a:p>
            <a:pPr marL="457200" indent="-457200" algn="just">
              <a:buFont typeface="Arial" pitchFamily="34" charset="0"/>
              <a:buChar char="•"/>
            </a:pPr>
            <a:r>
              <a:rPr lang="en-US" sz="2200" dirty="0" smtClean="0"/>
              <a:t>In more chronic cases, there is considerable fibroblastic proliferation forming a </a:t>
            </a:r>
            <a:r>
              <a:rPr lang="en-US" sz="2200" b="1" dirty="0" err="1" smtClean="0">
                <a:solidFill>
                  <a:srgbClr val="00B0F0"/>
                </a:solidFill>
              </a:rPr>
              <a:t>fibrocollagenic</a:t>
            </a:r>
            <a:r>
              <a:rPr lang="en-US" sz="2200" b="1" dirty="0" smtClean="0">
                <a:solidFill>
                  <a:srgbClr val="00B0F0"/>
                </a:solidFill>
              </a:rPr>
              <a:t> wall</a:t>
            </a:r>
            <a:r>
              <a:rPr lang="en-US" sz="2200" dirty="0" smtClean="0"/>
              <a:t>.</a:t>
            </a:r>
            <a:endParaRPr lang="en-US" sz="2200" dirty="0"/>
          </a:p>
        </p:txBody>
      </p:sp>
    </p:spTree>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84" y="2844225"/>
            <a:ext cx="8205516" cy="58477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3200" b="1" dirty="0" smtClean="0"/>
              <a:t>Chronic Obstructive Pulmonary Disease (COPD)</a:t>
            </a:r>
          </a:p>
        </p:txBody>
      </p:sp>
    </p:spTree>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1255216"/>
            <a:ext cx="9144000" cy="4154984"/>
          </a:xfrm>
          <a:prstGeom prst="rect">
            <a:avLst/>
          </a:prstGeom>
          <a:noFill/>
        </p:spPr>
        <p:txBody>
          <a:bodyPr wrap="square" rtlCol="0">
            <a:spAutoFit/>
          </a:bodyPr>
          <a:lstStyle/>
          <a:p>
            <a:pPr marL="457200" indent="-457200" algn="just">
              <a:buFont typeface="Arial" pitchFamily="34" charset="0"/>
              <a:buChar char="•"/>
            </a:pPr>
            <a:r>
              <a:rPr lang="en-US" sz="2400" dirty="0" smtClean="0"/>
              <a:t>COPD is a lung disease characterised by </a:t>
            </a:r>
            <a:r>
              <a:rPr lang="en-US" sz="2400" b="1" dirty="0" smtClean="0"/>
              <a:t>elastic tissue destruction </a:t>
            </a:r>
            <a:r>
              <a:rPr lang="en-US" sz="2400" dirty="0" smtClean="0"/>
              <a:t>resulting in a </a:t>
            </a:r>
            <a:r>
              <a:rPr lang="en-US" sz="2400" b="1" dirty="0" smtClean="0"/>
              <a:t>chronic obstruction of lung air flow </a:t>
            </a:r>
            <a:r>
              <a:rPr lang="en-US" sz="2400" dirty="0" smtClean="0"/>
              <a:t>that </a:t>
            </a:r>
            <a:r>
              <a:rPr lang="en-US" sz="2400" b="1" dirty="0" smtClean="0"/>
              <a:t>interferes with normal breathing </a:t>
            </a:r>
            <a:r>
              <a:rPr lang="en-US" sz="2400" dirty="0" smtClean="0"/>
              <a:t>and isn’t fully reversible.</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This is a term encompassing chronic </a:t>
            </a:r>
            <a:r>
              <a:rPr lang="en-US" sz="2400" b="1" dirty="0" smtClean="0"/>
              <a:t>BRONCHITIS</a:t>
            </a:r>
            <a:r>
              <a:rPr lang="en-US" sz="2400" dirty="0" smtClean="0"/>
              <a:t>, </a:t>
            </a:r>
            <a:r>
              <a:rPr lang="en-US" sz="2400" b="1" dirty="0" smtClean="0"/>
              <a:t>EMPHYSEMA</a:t>
            </a:r>
            <a:r>
              <a:rPr lang="en-US" sz="2400" dirty="0" smtClean="0"/>
              <a:t>, and chronic </a:t>
            </a:r>
            <a:r>
              <a:rPr lang="en-US" sz="2400" b="1" dirty="0" smtClean="0"/>
              <a:t>ASTHMA</a:t>
            </a:r>
            <a:r>
              <a:rPr lang="en-US" sz="2400" dirty="0" smtClean="0"/>
              <a:t> where the airflow into the lungs is obstructed.</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In </a:t>
            </a:r>
            <a:r>
              <a:rPr lang="en-US" sz="2400" b="1" dirty="0" smtClean="0"/>
              <a:t>COPD,</a:t>
            </a:r>
            <a:r>
              <a:rPr lang="en-US" sz="2400" dirty="0" smtClean="0"/>
              <a:t> less air flows in and out because of:</a:t>
            </a:r>
          </a:p>
          <a:p>
            <a:pPr marL="1371600" lvl="2" indent="-457200" algn="just">
              <a:buFont typeface="Wingdings" pitchFamily="2" charset="2"/>
              <a:buChar char="Ø"/>
            </a:pPr>
            <a:r>
              <a:rPr lang="en-US" sz="2400" b="1" dirty="0" smtClean="0"/>
              <a:t>Loosing</a:t>
            </a:r>
            <a:r>
              <a:rPr lang="en-US" sz="2400" dirty="0" smtClean="0"/>
              <a:t> of elastic quality by airways and air sacs</a:t>
            </a:r>
          </a:p>
          <a:p>
            <a:pPr marL="1371600" lvl="2" indent="-457200" algn="just">
              <a:buFont typeface="Wingdings" pitchFamily="2" charset="2"/>
              <a:buChar char="Ø"/>
            </a:pPr>
            <a:r>
              <a:rPr lang="en-US" sz="2400" dirty="0" smtClean="0"/>
              <a:t>Walls between many air sacs are </a:t>
            </a:r>
            <a:r>
              <a:rPr lang="en-US" sz="2400" b="1" dirty="0" smtClean="0"/>
              <a:t>destroyed</a:t>
            </a:r>
          </a:p>
          <a:p>
            <a:pPr marL="1371600" lvl="2" indent="-457200" algn="just">
              <a:buFont typeface="Wingdings" pitchFamily="2" charset="2"/>
              <a:buChar char="Ø"/>
            </a:pPr>
            <a:r>
              <a:rPr lang="en-US" sz="2400" dirty="0" smtClean="0"/>
              <a:t>Walls of airways become </a:t>
            </a:r>
            <a:r>
              <a:rPr lang="en-US" sz="2400" b="1" dirty="0" smtClean="0"/>
              <a:t>thick and inflamed </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5632311"/>
          </a:xfrm>
          <a:prstGeom prst="rect">
            <a:avLst/>
          </a:prstGeom>
          <a:noFill/>
        </p:spPr>
        <p:txBody>
          <a:bodyPr wrap="square" rtlCol="0">
            <a:spAutoFit/>
          </a:bodyPr>
          <a:lstStyle/>
          <a:p>
            <a:pPr marL="457200" indent="-457200" algn="just"/>
            <a:r>
              <a:rPr lang="en-US" sz="2400" b="1" dirty="0" smtClean="0"/>
              <a:t>CHRONIC BRONCHITIS:</a:t>
            </a:r>
          </a:p>
          <a:p>
            <a:pPr marL="457200" indent="-457200" algn="just">
              <a:buFont typeface="Arial" pitchFamily="34" charset="0"/>
              <a:buChar char="•"/>
            </a:pPr>
            <a:r>
              <a:rPr lang="en-US" sz="2400" dirty="0" smtClean="0"/>
              <a:t>Chronic bronchitis is a pathological condition characterised by </a:t>
            </a:r>
            <a:r>
              <a:rPr lang="en-US" sz="2400" b="1" dirty="0" smtClean="0"/>
              <a:t>chronic productive cough for at least three months in two successive years</a:t>
            </a:r>
            <a:r>
              <a:rPr lang="en-US" sz="2400" dirty="0" smtClean="0"/>
              <a:t>.</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is a progressive inflammatory disease resulting from prolonged irritation of the bronchial epithelium.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One or more of the following predisposing factors are usually present:</a:t>
            </a:r>
          </a:p>
          <a:p>
            <a:pPr marL="914400" lvl="1" indent="-457200" algn="just">
              <a:buFont typeface="Wingdings" pitchFamily="2" charset="2"/>
              <a:buChar char="Ø"/>
            </a:pPr>
            <a:r>
              <a:rPr lang="en-US" sz="2000" dirty="0" smtClean="0"/>
              <a:t>acute bronchitis commonly caused by </a:t>
            </a:r>
            <a:r>
              <a:rPr lang="en-US" sz="2000" i="1" dirty="0" smtClean="0"/>
              <a:t>Haemophilus influenzae </a:t>
            </a:r>
            <a:r>
              <a:rPr lang="en-US" sz="2000" dirty="0" smtClean="0"/>
              <a:t>or</a:t>
            </a:r>
            <a:r>
              <a:rPr lang="en-US" sz="2000" i="1" dirty="0" smtClean="0"/>
              <a:t> Streptococcus pneumoniae</a:t>
            </a:r>
          </a:p>
          <a:p>
            <a:pPr marL="914400" lvl="1" indent="-457200" algn="just">
              <a:buFont typeface="Wingdings" pitchFamily="2" charset="2"/>
              <a:buChar char="Ø"/>
            </a:pPr>
            <a:r>
              <a:rPr lang="en-US" sz="2000" dirty="0" smtClean="0"/>
              <a:t>cigarette smoking</a:t>
            </a:r>
          </a:p>
          <a:p>
            <a:pPr marL="914400" lvl="1" indent="-457200" algn="just">
              <a:buFont typeface="Wingdings" pitchFamily="2" charset="2"/>
              <a:buChar char="Ø"/>
            </a:pPr>
            <a:r>
              <a:rPr lang="en-US" sz="2000" dirty="0" smtClean="0"/>
              <a:t>atmospheric pollutants, e.g. motor vehicle exhaust fumes, industrial chemicals, </a:t>
            </a:r>
            <a:r>
              <a:rPr lang="en-US" sz="2000" dirty="0" err="1" smtClean="0"/>
              <a:t>sulphur</a:t>
            </a:r>
            <a:r>
              <a:rPr lang="en-US" sz="2000" dirty="0" smtClean="0"/>
              <a:t> dioxide, urban fog</a:t>
            </a:r>
          </a:p>
          <a:p>
            <a:pPr marL="914400" lvl="1" indent="-457200" algn="just">
              <a:buFont typeface="Wingdings" pitchFamily="2" charset="2"/>
              <a:buChar char="Ø"/>
            </a:pPr>
            <a:r>
              <a:rPr lang="en-US" sz="2000" dirty="0" smtClean="0"/>
              <a:t>previous episodes of acute bronchitis.</a:t>
            </a:r>
            <a:endParaRPr lang="en-US" sz="2000" dirty="0"/>
          </a:p>
        </p:txBody>
      </p:sp>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3416320"/>
          </a:xfrm>
          <a:prstGeom prst="rect">
            <a:avLst/>
          </a:prstGeom>
          <a:noFill/>
        </p:spPr>
        <p:txBody>
          <a:bodyPr wrap="square" rtlCol="0">
            <a:spAutoFit/>
          </a:bodyPr>
          <a:lstStyle/>
          <a:p>
            <a:pPr marL="457200" indent="-457200" algn="just"/>
            <a:r>
              <a:rPr lang="en-US" sz="2400" b="1" dirty="0" smtClean="0"/>
              <a:t>CHRONIC BRONCHITIS:</a:t>
            </a:r>
          </a:p>
          <a:p>
            <a:pPr marL="457200" indent="-457200" algn="just">
              <a:buFont typeface="Arial" pitchFamily="34" charset="0"/>
              <a:buChar char="•"/>
            </a:pPr>
            <a:r>
              <a:rPr lang="en-US" sz="2400" dirty="0" smtClean="0"/>
              <a:t>It develops mostly in middle-aged men who are chronic heavy smokers and may have a familial predisposition.</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a:t>
            </a:r>
            <a:r>
              <a:rPr lang="en-US" sz="2400" b="1" dirty="0" smtClean="0"/>
              <a:t> </a:t>
            </a:r>
            <a:r>
              <a:rPr lang="en-US" sz="2400" b="1" dirty="0" smtClean="0">
                <a:solidFill>
                  <a:srgbClr val="FF0000"/>
                </a:solidFill>
              </a:rPr>
              <a:t>changes</a:t>
            </a:r>
            <a:r>
              <a:rPr lang="en-US" sz="2400" b="1" dirty="0" smtClean="0"/>
              <a:t> </a:t>
            </a:r>
            <a:r>
              <a:rPr lang="en-US" sz="2400" dirty="0" smtClean="0"/>
              <a:t>occurring in the bronchi include:  </a:t>
            </a:r>
          </a:p>
          <a:p>
            <a:pPr marL="914400" lvl="1" indent="-457200" algn="just">
              <a:buFont typeface="Wingdings" pitchFamily="2" charset="2"/>
              <a:buChar char="Ø"/>
            </a:pPr>
            <a:r>
              <a:rPr lang="en-US" sz="2400" dirty="0" smtClean="0"/>
              <a:t>increase in the number and size of mucous glands </a:t>
            </a:r>
          </a:p>
          <a:p>
            <a:pPr marL="914400" lvl="1" indent="-457200" algn="just">
              <a:buFont typeface="Wingdings" pitchFamily="2" charset="2"/>
              <a:buChar char="Ø"/>
            </a:pPr>
            <a:r>
              <a:rPr lang="en-US" sz="2400" dirty="0" smtClean="0"/>
              <a:t>oedema and other inflammatory changes</a:t>
            </a:r>
          </a:p>
          <a:p>
            <a:pPr marL="914400" lvl="1" indent="-457200" algn="just">
              <a:buFont typeface="Wingdings" pitchFamily="2" charset="2"/>
              <a:buChar char="Ø"/>
            </a:pPr>
            <a:r>
              <a:rPr lang="en-US" sz="2400" dirty="0" smtClean="0"/>
              <a:t>reduction in the number and function of ciliated cells </a:t>
            </a:r>
          </a:p>
          <a:p>
            <a:pPr marL="914400" lvl="1" indent="-457200" algn="just">
              <a:buFont typeface="Wingdings" pitchFamily="2" charset="2"/>
              <a:buChar char="Ø"/>
            </a:pPr>
            <a:r>
              <a:rPr lang="en-US" sz="2400" dirty="0" smtClean="0"/>
              <a:t>narrowing of bronchioles due to fibrosis of the airways</a:t>
            </a:r>
            <a:endParaRPr lang="en-US" sz="2400" dirty="0"/>
          </a:p>
        </p:txBody>
      </p:sp>
    </p:spTree>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4" name="TextBox 3"/>
          <p:cNvSpPr txBox="1"/>
          <p:nvPr/>
        </p:nvSpPr>
        <p:spPr>
          <a:xfrm>
            <a:off x="76200" y="1524000"/>
            <a:ext cx="2104935" cy="1200329"/>
          </a:xfrm>
          <a:prstGeom prst="rect">
            <a:avLst/>
          </a:prstGeom>
          <a:noFill/>
        </p:spPr>
        <p:txBody>
          <a:bodyPr wrap="none" rtlCol="0">
            <a:spAutoFit/>
          </a:bodyPr>
          <a:lstStyle/>
          <a:p>
            <a:r>
              <a:rPr lang="en-US" b="1" dirty="0" smtClean="0"/>
              <a:t>Predisposing factors</a:t>
            </a:r>
          </a:p>
          <a:p>
            <a:pPr>
              <a:buFont typeface="Arial" pitchFamily="34" charset="0"/>
              <a:buChar char="•"/>
            </a:pPr>
            <a:r>
              <a:rPr lang="en-US" dirty="0" smtClean="0"/>
              <a:t>Age</a:t>
            </a:r>
          </a:p>
          <a:p>
            <a:pPr>
              <a:buFont typeface="Arial" pitchFamily="34" charset="0"/>
              <a:buChar char="•"/>
            </a:pPr>
            <a:r>
              <a:rPr lang="en-US" dirty="0" smtClean="0"/>
              <a:t>Genetics</a:t>
            </a:r>
          </a:p>
          <a:p>
            <a:pPr>
              <a:buFont typeface="Arial" pitchFamily="34" charset="0"/>
              <a:buChar char="•"/>
            </a:pPr>
            <a:r>
              <a:rPr lang="en-US" dirty="0" smtClean="0"/>
              <a:t>Exposure to smoke</a:t>
            </a:r>
            <a:endParaRPr lang="en-US" dirty="0"/>
          </a:p>
        </p:txBody>
      </p:sp>
      <p:sp>
        <p:nvSpPr>
          <p:cNvPr id="5" name="TextBox 4"/>
          <p:cNvSpPr txBox="1"/>
          <p:nvPr/>
        </p:nvSpPr>
        <p:spPr>
          <a:xfrm>
            <a:off x="3672020" y="1524000"/>
            <a:ext cx="1509580" cy="646331"/>
          </a:xfrm>
          <a:prstGeom prst="rect">
            <a:avLst/>
          </a:prstGeom>
          <a:noFill/>
        </p:spPr>
        <p:txBody>
          <a:bodyPr wrap="none" rtlCol="0">
            <a:spAutoFit/>
          </a:bodyPr>
          <a:lstStyle/>
          <a:p>
            <a:r>
              <a:rPr lang="en-US" b="1" dirty="0" smtClean="0"/>
              <a:t>Casual factors</a:t>
            </a:r>
          </a:p>
          <a:p>
            <a:pPr>
              <a:buFont typeface="Arial" pitchFamily="34" charset="0"/>
              <a:buChar char="•"/>
            </a:pPr>
            <a:r>
              <a:rPr lang="en-US" dirty="0" smtClean="0"/>
              <a:t>Smoking </a:t>
            </a:r>
            <a:endParaRPr lang="en-US" dirty="0"/>
          </a:p>
        </p:txBody>
      </p:sp>
      <p:sp>
        <p:nvSpPr>
          <p:cNvPr id="6" name="TextBox 5"/>
          <p:cNvSpPr txBox="1"/>
          <p:nvPr/>
        </p:nvSpPr>
        <p:spPr>
          <a:xfrm>
            <a:off x="6196734" y="1487269"/>
            <a:ext cx="2413866" cy="646331"/>
          </a:xfrm>
          <a:prstGeom prst="rect">
            <a:avLst/>
          </a:prstGeom>
          <a:noFill/>
        </p:spPr>
        <p:txBody>
          <a:bodyPr wrap="none" rtlCol="0">
            <a:spAutoFit/>
          </a:bodyPr>
          <a:lstStyle/>
          <a:p>
            <a:r>
              <a:rPr lang="en-US" b="1" dirty="0" smtClean="0"/>
              <a:t>Contributing factors</a:t>
            </a:r>
          </a:p>
          <a:p>
            <a:pPr>
              <a:buFont typeface="Arial" pitchFamily="34" charset="0"/>
              <a:buChar char="•"/>
            </a:pPr>
            <a:r>
              <a:rPr lang="en-US" dirty="0" smtClean="0"/>
              <a:t>Occupational exposure</a:t>
            </a:r>
            <a:endParaRPr lang="en-US" dirty="0"/>
          </a:p>
        </p:txBody>
      </p:sp>
      <p:sp>
        <p:nvSpPr>
          <p:cNvPr id="7" name="TextBox 6"/>
          <p:cNvSpPr txBox="1"/>
          <p:nvPr/>
        </p:nvSpPr>
        <p:spPr>
          <a:xfrm>
            <a:off x="3153067" y="3505200"/>
            <a:ext cx="2714333" cy="369332"/>
          </a:xfrm>
          <a:prstGeom prst="rect">
            <a:avLst/>
          </a:prstGeom>
          <a:noFill/>
        </p:spPr>
        <p:txBody>
          <a:bodyPr wrap="none" rtlCol="0">
            <a:spAutoFit/>
          </a:bodyPr>
          <a:lstStyle/>
          <a:p>
            <a:r>
              <a:rPr lang="en-US" dirty="0" smtClean="0"/>
              <a:t>Causes irritation of airways</a:t>
            </a:r>
            <a:endParaRPr lang="en-US" dirty="0"/>
          </a:p>
        </p:txBody>
      </p:sp>
      <p:sp>
        <p:nvSpPr>
          <p:cNvPr id="8" name="TextBox 7"/>
          <p:cNvSpPr txBox="1"/>
          <p:nvPr/>
        </p:nvSpPr>
        <p:spPr>
          <a:xfrm>
            <a:off x="1447800" y="4382869"/>
            <a:ext cx="5955798" cy="646331"/>
          </a:xfrm>
          <a:prstGeom prst="rect">
            <a:avLst/>
          </a:prstGeom>
          <a:noFill/>
        </p:spPr>
        <p:txBody>
          <a:bodyPr wrap="none" rtlCol="0">
            <a:spAutoFit/>
          </a:bodyPr>
          <a:lstStyle/>
          <a:p>
            <a:pPr algn="ctr"/>
            <a:r>
              <a:rPr lang="en-US" dirty="0" smtClean="0"/>
              <a:t>Irritation leads to hypertrophy of mucus secreting glands and </a:t>
            </a:r>
          </a:p>
          <a:p>
            <a:pPr algn="ctr"/>
            <a:r>
              <a:rPr lang="en-US" dirty="0" smtClean="0"/>
              <a:t>increases secretion of goblet cells</a:t>
            </a:r>
            <a:endParaRPr lang="en-US" dirty="0"/>
          </a:p>
        </p:txBody>
      </p:sp>
      <p:cxnSp>
        <p:nvCxnSpPr>
          <p:cNvPr id="11" name="Straight Connector 10"/>
          <p:cNvCxnSpPr/>
          <p:nvPr/>
        </p:nvCxnSpPr>
        <p:spPr>
          <a:xfrm rot="5400000">
            <a:off x="7085808" y="2666208"/>
            <a:ext cx="609600" cy="15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62794" y="2818606"/>
            <a:ext cx="304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3809206" y="2971800"/>
            <a:ext cx="12199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914400" y="2971800"/>
            <a:ext cx="6477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a:off x="4152900" y="41521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4153694" y="52951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4153694" y="62857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252304" y="5638800"/>
            <a:ext cx="4312976" cy="369332"/>
          </a:xfrm>
          <a:prstGeom prst="rect">
            <a:avLst/>
          </a:prstGeom>
          <a:noFill/>
        </p:spPr>
        <p:txBody>
          <a:bodyPr wrap="none" rtlCol="0">
            <a:spAutoFit/>
          </a:bodyPr>
          <a:lstStyle/>
          <a:p>
            <a:r>
              <a:rPr lang="en-US" dirty="0" smtClean="0"/>
              <a:t>Increases mucus and decreases ciliated cells</a:t>
            </a:r>
            <a:endParaRPr lang="en-US" dirty="0"/>
          </a:p>
        </p:txBody>
      </p:sp>
      <p:sp>
        <p:nvSpPr>
          <p:cNvPr id="17" name="TextBox 16"/>
          <p:cNvSpPr txBox="1"/>
          <p:nvPr/>
        </p:nvSpPr>
        <p:spPr>
          <a:xfrm>
            <a:off x="59607" y="838200"/>
            <a:ext cx="5168466"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b="1" dirty="0" smtClean="0"/>
              <a:t>Pathophysiology of Chronic Bronchitis: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59607" y="838200"/>
            <a:ext cx="5168466"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b="1" dirty="0" smtClean="0"/>
              <a:t>Pathophysiology of Chronic Bronchitis:</a:t>
            </a:r>
            <a:endParaRPr lang="en-US" sz="2400" b="1" dirty="0"/>
          </a:p>
        </p:txBody>
      </p:sp>
      <p:sp>
        <p:nvSpPr>
          <p:cNvPr id="5" name="TextBox 4"/>
          <p:cNvSpPr txBox="1"/>
          <p:nvPr/>
        </p:nvSpPr>
        <p:spPr>
          <a:xfrm>
            <a:off x="3200400" y="2450068"/>
            <a:ext cx="2497030" cy="369332"/>
          </a:xfrm>
          <a:prstGeom prst="rect">
            <a:avLst/>
          </a:prstGeom>
          <a:noFill/>
        </p:spPr>
        <p:txBody>
          <a:bodyPr wrap="none" rtlCol="0">
            <a:spAutoFit/>
          </a:bodyPr>
          <a:lstStyle/>
          <a:p>
            <a:r>
              <a:rPr lang="en-US" dirty="0" smtClean="0"/>
              <a:t>Reduce mucus clearance</a:t>
            </a:r>
          </a:p>
        </p:txBody>
      </p:sp>
      <p:sp>
        <p:nvSpPr>
          <p:cNvPr id="7" name="TextBox 6"/>
          <p:cNvSpPr txBox="1"/>
          <p:nvPr/>
        </p:nvSpPr>
        <p:spPr>
          <a:xfrm>
            <a:off x="1295400" y="4431268"/>
            <a:ext cx="7176452" cy="369332"/>
          </a:xfrm>
          <a:prstGeom prst="rect">
            <a:avLst/>
          </a:prstGeom>
          <a:noFill/>
        </p:spPr>
        <p:txBody>
          <a:bodyPr wrap="none" rtlCol="0">
            <a:spAutoFit/>
          </a:bodyPr>
          <a:lstStyle/>
          <a:p>
            <a:r>
              <a:rPr lang="en-US" dirty="0" smtClean="0"/>
              <a:t>Causes persistent cough with phlegm (mucus) indicating chronic bronchitis</a:t>
            </a:r>
            <a:endParaRPr lang="en-US" dirty="0"/>
          </a:p>
        </p:txBody>
      </p:sp>
      <p:cxnSp>
        <p:nvCxnSpPr>
          <p:cNvPr id="16" name="Straight Arrow Connector 15"/>
          <p:cNvCxnSpPr/>
          <p:nvPr/>
        </p:nvCxnSpPr>
        <p:spPr>
          <a:xfrm rot="5400000">
            <a:off x="4152106" y="3097768"/>
            <a:ext cx="5341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76400" y="3440668"/>
            <a:ext cx="5648790" cy="369332"/>
          </a:xfrm>
          <a:prstGeom prst="rect">
            <a:avLst/>
          </a:prstGeom>
          <a:noFill/>
        </p:spPr>
        <p:txBody>
          <a:bodyPr wrap="none" rtlCol="0">
            <a:spAutoFit/>
          </a:bodyPr>
          <a:lstStyle/>
          <a:p>
            <a:r>
              <a:rPr lang="en-US" dirty="0" smtClean="0"/>
              <a:t>Results in accumulation of secretion and plugs the airways</a:t>
            </a:r>
            <a:endParaRPr lang="en-US" dirty="0"/>
          </a:p>
        </p:txBody>
      </p:sp>
      <p:cxnSp>
        <p:nvCxnSpPr>
          <p:cNvPr id="20" name="Straight Arrow Connector 19"/>
          <p:cNvCxnSpPr/>
          <p:nvPr/>
        </p:nvCxnSpPr>
        <p:spPr>
          <a:xfrm rot="5400000">
            <a:off x="4153694" y="4087574"/>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755166" y="5715000"/>
            <a:ext cx="5407634" cy="369332"/>
          </a:xfrm>
          <a:prstGeom prst="rect">
            <a:avLst/>
          </a:prstGeom>
          <a:noFill/>
        </p:spPr>
        <p:txBody>
          <a:bodyPr wrap="none" rtlCol="0">
            <a:spAutoFit/>
          </a:bodyPr>
          <a:lstStyle/>
          <a:p>
            <a:r>
              <a:rPr lang="en-US" b="1" u="sng" dirty="0" smtClean="0"/>
              <a:t>Fig: Flowchart of Pathophysiology of Chronic Bronchitis</a:t>
            </a:r>
            <a:endParaRPr lang="en-US" b="1" u="sng" dirty="0"/>
          </a:p>
        </p:txBody>
      </p:sp>
      <p:cxnSp>
        <p:nvCxnSpPr>
          <p:cNvPr id="23" name="Straight Arrow Connector 22"/>
          <p:cNvCxnSpPr/>
          <p:nvPr/>
        </p:nvCxnSpPr>
        <p:spPr>
          <a:xfrm rot="5400000">
            <a:off x="4152900" y="2171700"/>
            <a:ext cx="5341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5570756"/>
          </a:xfrm>
          <a:prstGeom prst="rect">
            <a:avLst/>
          </a:prstGeom>
          <a:noFill/>
        </p:spPr>
        <p:txBody>
          <a:bodyPr wrap="square" rtlCol="0">
            <a:spAutoFit/>
          </a:bodyPr>
          <a:lstStyle/>
          <a:p>
            <a:pPr marL="457200" indent="-457200" algn="just"/>
            <a:r>
              <a:rPr lang="en-US" sz="2400" b="1" dirty="0" smtClean="0"/>
              <a:t>EMPHYSEMA:</a:t>
            </a:r>
          </a:p>
          <a:p>
            <a:pPr marL="457200" indent="-457200" algn="just">
              <a:buFont typeface="Arial" pitchFamily="34" charset="0"/>
              <a:buChar char="•"/>
            </a:pPr>
            <a:r>
              <a:rPr lang="en-US" sz="2400" dirty="0" smtClean="0"/>
              <a:t>It is a chronic respiratory disease in which </a:t>
            </a:r>
            <a:r>
              <a:rPr lang="en-US" sz="2400" b="1" dirty="0" smtClean="0"/>
              <a:t>over inflation of the alveoli or air sac </a:t>
            </a:r>
            <a:r>
              <a:rPr lang="en-US" sz="2400" dirty="0" smtClean="0"/>
              <a:t>causes a decrease in respiratory function and dyspnea (shortness of breath).</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Destruction of alveolar septa resulting in enlarged air spaces and a loss of elastic recoil.</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Predisposing factors include:</a:t>
            </a:r>
          </a:p>
          <a:p>
            <a:pPr marL="914400" lvl="1" indent="-457200" algn="just">
              <a:buFont typeface="Wingdings" pitchFamily="2" charset="2"/>
              <a:buChar char="Ø"/>
            </a:pPr>
            <a:r>
              <a:rPr lang="en-US" sz="2000" dirty="0" smtClean="0"/>
              <a:t>cigarette smoking, believed to promote the release of </a:t>
            </a:r>
            <a:r>
              <a:rPr lang="en-US" sz="2000" dirty="0" err="1" smtClean="0"/>
              <a:t>proteolytic</a:t>
            </a:r>
            <a:r>
              <a:rPr lang="en-US" sz="2000" dirty="0" smtClean="0"/>
              <a:t> enzymes from mast cells and basophils in the lungs</a:t>
            </a:r>
          </a:p>
          <a:p>
            <a:pPr marL="914400" lvl="1" indent="-457200" algn="just">
              <a:buFont typeface="Wingdings" pitchFamily="2" charset="2"/>
              <a:buChar char="Ø"/>
            </a:pPr>
            <a:r>
              <a:rPr lang="en-US" sz="2000" dirty="0" smtClean="0"/>
              <a:t>acute inflammation of bronchi and lungs</a:t>
            </a:r>
          </a:p>
          <a:p>
            <a:pPr marL="914400" lvl="1" indent="-457200" algn="just">
              <a:buFont typeface="Wingdings" pitchFamily="2" charset="2"/>
              <a:buChar char="Ø"/>
            </a:pPr>
            <a:r>
              <a:rPr lang="en-US" sz="2000" dirty="0" smtClean="0"/>
              <a:t>increased pressure caused by coughing which stretches the already damaged structures</a:t>
            </a:r>
          </a:p>
          <a:p>
            <a:pPr marL="914400" lvl="1" indent="-457200" algn="just">
              <a:buFont typeface="Wingdings" pitchFamily="2" charset="2"/>
              <a:buChar char="Ø"/>
            </a:pPr>
            <a:r>
              <a:rPr lang="en-US" sz="2000" dirty="0" smtClean="0"/>
              <a:t>congenital deficiency of an </a:t>
            </a:r>
            <a:r>
              <a:rPr lang="en-US" sz="2000" dirty="0" err="1" smtClean="0"/>
              <a:t>antiproteolytic</a:t>
            </a:r>
            <a:r>
              <a:rPr lang="en-US" sz="2000" dirty="0" smtClean="0"/>
              <a:t> enzyme, </a:t>
            </a:r>
            <a:r>
              <a:rPr lang="el-GR" sz="2000" dirty="0" smtClean="0"/>
              <a:t>α</a:t>
            </a:r>
            <a:r>
              <a:rPr lang="en-US" sz="1400" dirty="0" smtClean="0"/>
              <a:t>1</a:t>
            </a:r>
            <a:r>
              <a:rPr lang="en-US" sz="2000" dirty="0" smtClean="0"/>
              <a:t>-antitrypsin, leading to destruction of supporting elastic tissue in the lungs.</a:t>
            </a:r>
            <a:endParaRPr lang="en-US" sz="2000" dirty="0"/>
          </a:p>
        </p:txBody>
      </p:sp>
    </p:spTree>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pic>
        <p:nvPicPr>
          <p:cNvPr id="5122" name="Picture 2" descr="C:\Users\Admin\Desktop\emphyse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840" y="2895600"/>
            <a:ext cx="5140960"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 y="990600"/>
            <a:ext cx="9144000" cy="4893647"/>
          </a:xfrm>
          <a:prstGeom prst="rect">
            <a:avLst/>
          </a:prstGeom>
          <a:noFill/>
        </p:spPr>
        <p:txBody>
          <a:bodyPr wrap="square" rtlCol="0">
            <a:spAutoFit/>
          </a:bodyPr>
          <a:lstStyle/>
          <a:p>
            <a:pPr marL="457200" indent="-457200" algn="just"/>
            <a:r>
              <a:rPr lang="en-US" sz="2400" b="1" dirty="0" smtClean="0"/>
              <a:t>EMPHYSEMA:</a:t>
            </a:r>
          </a:p>
          <a:p>
            <a:pPr marL="457200" indent="-457200" algn="just">
              <a:buFont typeface="Arial" pitchFamily="34" charset="0"/>
              <a:buChar char="•"/>
            </a:pPr>
            <a:r>
              <a:rPr lang="en-US" sz="2400" dirty="0" smtClean="0"/>
              <a:t>Other risk factors:</a:t>
            </a:r>
          </a:p>
          <a:p>
            <a:pPr marL="914400" lvl="1" indent="-457200" algn="just">
              <a:buFont typeface="Courier New" pitchFamily="49" charset="0"/>
              <a:buChar char="o"/>
            </a:pPr>
            <a:r>
              <a:rPr lang="en-US" sz="2000" dirty="0" smtClean="0"/>
              <a:t>Exposure to tobacco smoke</a:t>
            </a:r>
          </a:p>
          <a:p>
            <a:pPr marL="914400" lvl="1" indent="-457200" algn="just">
              <a:buFont typeface="Courier New" pitchFamily="49" charset="0"/>
              <a:buChar char="o"/>
            </a:pPr>
            <a:r>
              <a:rPr lang="en-US" sz="2000" dirty="0" smtClean="0"/>
              <a:t>People with asthma who smoke</a:t>
            </a:r>
          </a:p>
          <a:p>
            <a:pPr marL="914400" lvl="1" indent="-457200" algn="just">
              <a:buFont typeface="Courier New" pitchFamily="49" charset="0"/>
              <a:buChar char="o"/>
            </a:pPr>
            <a:r>
              <a:rPr lang="en-US" sz="2000" dirty="0" smtClean="0"/>
              <a:t>Occupational exposure to dusts and chemicals</a:t>
            </a:r>
          </a:p>
          <a:p>
            <a:pPr marL="914400" lvl="1" indent="-457200" algn="just">
              <a:buFont typeface="Courier New" pitchFamily="49" charset="0"/>
              <a:buChar char="o"/>
            </a:pPr>
            <a:r>
              <a:rPr lang="en-US" sz="2000" dirty="0" smtClean="0"/>
              <a:t>Age </a:t>
            </a:r>
          </a:p>
          <a:p>
            <a:pPr marL="914400" lvl="1" indent="-457200" algn="just">
              <a:buFont typeface="Courier New" pitchFamily="49" charset="0"/>
              <a:buChar char="o"/>
            </a:pPr>
            <a:r>
              <a:rPr lang="en-US" sz="2000" dirty="0" smtClean="0"/>
              <a:t>Genetics</a:t>
            </a:r>
          </a:p>
          <a:p>
            <a:pPr marL="914400" lvl="1" indent="-457200" algn="just"/>
            <a:endParaRPr lang="en-US" sz="2000" dirty="0" smtClean="0"/>
          </a:p>
          <a:p>
            <a:pPr marL="457200" indent="-457200" algn="just">
              <a:buFont typeface="Arial" pitchFamily="34" charset="0"/>
              <a:buChar char="•"/>
            </a:pPr>
            <a:r>
              <a:rPr lang="en-US" sz="2400" b="1" dirty="0" smtClean="0"/>
              <a:t>Causes</a:t>
            </a:r>
            <a:r>
              <a:rPr lang="en-US" sz="2400" dirty="0" smtClean="0"/>
              <a:t>:</a:t>
            </a:r>
          </a:p>
          <a:p>
            <a:pPr marL="914400" lvl="1" indent="-457200" algn="just">
              <a:buFont typeface="Courier New" pitchFamily="49" charset="0"/>
              <a:buChar char="o"/>
            </a:pPr>
            <a:r>
              <a:rPr lang="en-US" sz="2000" dirty="0" smtClean="0"/>
              <a:t>Smoking</a:t>
            </a:r>
          </a:p>
          <a:p>
            <a:pPr marL="914400" lvl="1" indent="-457200" algn="just">
              <a:buFont typeface="Courier New" pitchFamily="49" charset="0"/>
              <a:buChar char="o"/>
            </a:pPr>
            <a:r>
              <a:rPr lang="en-US" sz="2000" dirty="0" smtClean="0"/>
              <a:t>Exposure to gases and fumes</a:t>
            </a:r>
          </a:p>
          <a:p>
            <a:pPr marL="914400" lvl="1" indent="-457200" algn="just">
              <a:buFont typeface="Courier New" pitchFamily="49" charset="0"/>
              <a:buChar char="o"/>
            </a:pPr>
            <a:r>
              <a:rPr lang="en-US" sz="2000" dirty="0" smtClean="0"/>
              <a:t>Passive smokers</a:t>
            </a:r>
          </a:p>
          <a:p>
            <a:pPr marL="914400" lvl="1" indent="-457200" algn="just">
              <a:buFont typeface="Courier New" pitchFamily="49" charset="0"/>
              <a:buChar char="o"/>
            </a:pPr>
            <a:r>
              <a:rPr lang="en-US" sz="2000" dirty="0" smtClean="0"/>
              <a:t>Fire work</a:t>
            </a:r>
          </a:p>
          <a:p>
            <a:pPr marL="914400" lvl="1" indent="-457200" algn="just">
              <a:buFont typeface="Courier New" pitchFamily="49" charset="0"/>
              <a:buChar char="o"/>
            </a:pPr>
            <a:r>
              <a:rPr lang="en-US" sz="2000" dirty="0" smtClean="0"/>
              <a:t>Occupational exposure</a:t>
            </a:r>
          </a:p>
          <a:p>
            <a:pPr marL="914400" lvl="1" indent="-457200" algn="just">
              <a:buFont typeface="Courier New" pitchFamily="49" charset="0"/>
              <a:buChar char="o"/>
            </a:pPr>
            <a:r>
              <a:rPr lang="el-GR" sz="2000" dirty="0" smtClean="0"/>
              <a:t>α</a:t>
            </a:r>
            <a:r>
              <a:rPr lang="en-US" sz="1400" dirty="0" smtClean="0"/>
              <a:t>1</a:t>
            </a:r>
            <a:r>
              <a:rPr lang="en-US" sz="2000" dirty="0" smtClean="0"/>
              <a:t>-antitrypsin deficiency</a:t>
            </a:r>
          </a:p>
        </p:txBody>
      </p:sp>
    </p:spTree>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3970318"/>
          </a:xfrm>
          <a:prstGeom prst="rect">
            <a:avLst/>
          </a:prstGeom>
          <a:noFill/>
        </p:spPr>
        <p:txBody>
          <a:bodyPr wrap="square" rtlCol="0">
            <a:spAutoFit/>
          </a:bodyPr>
          <a:lstStyle/>
          <a:p>
            <a:pPr marL="457200" indent="-457200" algn="just"/>
            <a:r>
              <a:rPr lang="en-US" sz="2400" b="1" dirty="0" smtClean="0"/>
              <a:t>EMPHYSEMA:</a:t>
            </a:r>
          </a:p>
          <a:p>
            <a:pPr marL="457200" indent="-457200" algn="just">
              <a:buFont typeface="Arial" pitchFamily="34" charset="0"/>
              <a:buChar char="•"/>
            </a:pPr>
            <a:r>
              <a:rPr lang="en-US" sz="2400" b="1" dirty="0" smtClean="0"/>
              <a:t>Gross:</a:t>
            </a:r>
          </a:p>
          <a:p>
            <a:pPr marL="914400" lvl="1" indent="-457200" algn="just">
              <a:buFont typeface="Courier New" pitchFamily="49" charset="0"/>
              <a:buChar char="o"/>
            </a:pPr>
            <a:r>
              <a:rPr lang="en-US" sz="2000" dirty="0" smtClean="0"/>
              <a:t>Overinflated, enlarged lungs</a:t>
            </a:r>
          </a:p>
          <a:p>
            <a:pPr marL="914400" lvl="1" indent="-457200" algn="just">
              <a:buFont typeface="Courier New" pitchFamily="49" charset="0"/>
              <a:buChar char="o"/>
            </a:pPr>
            <a:r>
              <a:rPr lang="en-US" sz="2000" dirty="0" smtClean="0"/>
              <a:t>Enlarged, grossly visible air sacs</a:t>
            </a:r>
          </a:p>
          <a:p>
            <a:pPr marL="914400" lvl="1" indent="-457200" algn="just">
              <a:buFont typeface="Courier New" pitchFamily="49" charset="0"/>
              <a:buChar char="o"/>
            </a:pPr>
            <a:r>
              <a:rPr lang="en-US" sz="2000" dirty="0" smtClean="0"/>
              <a:t>Formation of apical blebs and </a:t>
            </a:r>
            <a:r>
              <a:rPr lang="en-US" sz="2000" dirty="0" err="1" smtClean="0"/>
              <a:t>bullae</a:t>
            </a:r>
            <a:endParaRPr lang="en-US" sz="2000" dirty="0" smtClean="0"/>
          </a:p>
          <a:p>
            <a:pPr marL="914400" lvl="1" indent="-457200" algn="just">
              <a:buFont typeface="Courier New" pitchFamily="49" charset="0"/>
              <a:buChar char="o"/>
            </a:pPr>
            <a:endParaRPr lang="en-US" sz="2000" dirty="0" smtClean="0"/>
          </a:p>
          <a:p>
            <a:pPr marL="457200" indent="-457200" algn="just">
              <a:buFont typeface="Arial" pitchFamily="34" charset="0"/>
              <a:buChar char="•"/>
            </a:pPr>
            <a:r>
              <a:rPr lang="en-US" sz="2400" b="1" dirty="0" smtClean="0"/>
              <a:t>Clinical findings</a:t>
            </a:r>
            <a:r>
              <a:rPr lang="en-US" sz="2400" dirty="0" smtClean="0"/>
              <a:t>:</a:t>
            </a:r>
          </a:p>
          <a:p>
            <a:pPr marL="914400" lvl="1" indent="-457200" algn="just">
              <a:buFont typeface="Courier New" pitchFamily="49" charset="0"/>
              <a:buChar char="o"/>
            </a:pPr>
            <a:r>
              <a:rPr lang="en-US" sz="2000" dirty="0" smtClean="0"/>
              <a:t>Progressive dyspnea</a:t>
            </a:r>
          </a:p>
          <a:p>
            <a:pPr marL="914400" lvl="1" indent="-457200" algn="just">
              <a:buFont typeface="Courier New" pitchFamily="49" charset="0"/>
              <a:buChar char="o"/>
            </a:pPr>
            <a:r>
              <a:rPr lang="en-US" sz="2000" dirty="0" smtClean="0"/>
              <a:t>Pursing of lips and use of </a:t>
            </a:r>
          </a:p>
          <a:p>
            <a:pPr marL="914400" lvl="1" indent="-457200" algn="just"/>
            <a:r>
              <a:rPr lang="en-US" sz="2000" dirty="0" smtClean="0"/>
              <a:t>	accessory muscle to breathe</a:t>
            </a:r>
          </a:p>
          <a:p>
            <a:pPr marL="914400" lvl="1" indent="-457200" algn="just">
              <a:buFont typeface="Courier New" pitchFamily="49" charset="0"/>
              <a:buChar char="o"/>
            </a:pPr>
            <a:r>
              <a:rPr lang="en-US" sz="2000" dirty="0" smtClean="0"/>
              <a:t>Barrel chest</a:t>
            </a:r>
          </a:p>
          <a:p>
            <a:pPr marL="914400" lvl="1" indent="-457200" algn="just">
              <a:buFont typeface="Courier New" pitchFamily="49" charset="0"/>
              <a:buChar char="o"/>
            </a:pPr>
            <a:r>
              <a:rPr lang="en-US" sz="2000" dirty="0" smtClean="0"/>
              <a:t>Weight loss</a:t>
            </a:r>
          </a:p>
        </p:txBody>
      </p:sp>
      <p:pic>
        <p:nvPicPr>
          <p:cNvPr id="1026" name="Picture 2"/>
          <p:cNvPicPr>
            <a:picLocks noChangeAspect="1" noChangeArrowheads="1"/>
          </p:cNvPicPr>
          <p:nvPr/>
        </p:nvPicPr>
        <p:blipFill>
          <a:blip r:embed="rId2"/>
          <a:srcRect/>
          <a:stretch>
            <a:fillRect/>
          </a:stretch>
        </p:blipFill>
        <p:spPr bwMode="auto">
          <a:xfrm>
            <a:off x="3932243" y="3200401"/>
            <a:ext cx="5135558" cy="3352800"/>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0"/>
            <a:ext cx="9144000" cy="6553200"/>
          </a:xfrm>
          <a:prstGeom prst="rect">
            <a:avLst/>
          </a:prstGeom>
        </p:spPr>
        <p:txBody>
          <a:bodyPr/>
          <a:lstStyle/>
          <a:p>
            <a:pPr marL="609600" marR="0" lvl="0" indent="-609600" algn="ctr"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3600" b="1" i="0" u="none" strike="noStrike" kern="1200" cap="none" spc="0" normalizeH="0" baseline="0" noProof="0" dirty="0" smtClean="0">
                <a:ln>
                  <a:noFill/>
                </a:ln>
                <a:solidFill>
                  <a:schemeClr val="folHlink"/>
                </a:solidFill>
                <a:effectLst/>
                <a:uLnTx/>
                <a:uFillTx/>
                <a:ea typeface="+mn-ea"/>
                <a:cs typeface="+mn-cs"/>
              </a:rPr>
              <a:t>Viral Pathogens</a:t>
            </a:r>
          </a:p>
          <a:p>
            <a:pPr marL="609600" marR="0" lvl="0" indent="-609600" algn="ctr"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400" b="1" i="0" u="none" strike="noStrike" kern="1200" cap="none" spc="0" normalizeH="0" baseline="0" noProof="0" dirty="0" smtClean="0">
              <a:ln>
                <a:noFill/>
              </a:ln>
              <a:effectLst/>
              <a:uLnTx/>
              <a:uFillTx/>
              <a:ea typeface="+mn-ea"/>
              <a:cs typeface="+mn-cs"/>
            </a:endParaRP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Rhinoviruses</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Adenoviruses</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Respiratory Syncytial virus (RSV).</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Influenza virus .</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err="1" smtClean="0">
                <a:ln>
                  <a:noFill/>
                </a:ln>
                <a:effectLst/>
                <a:uLnTx/>
                <a:uFillTx/>
                <a:ea typeface="+mn-ea"/>
                <a:cs typeface="+mn-cs"/>
              </a:rPr>
              <a:t>Parainfluenza</a:t>
            </a:r>
            <a:r>
              <a:rPr kumimoji="0" lang="en-US" sz="2400" b="0" i="0" u="none" strike="noStrike" kern="1200" cap="none" spc="0" normalizeH="0" baseline="0" noProof="0" dirty="0" smtClean="0">
                <a:ln>
                  <a:noFill/>
                </a:ln>
                <a:effectLst/>
                <a:uLnTx/>
                <a:uFillTx/>
                <a:ea typeface="+mn-ea"/>
                <a:cs typeface="+mn-cs"/>
              </a:rPr>
              <a:t> virus.</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err="1" smtClean="0">
                <a:ln>
                  <a:noFill/>
                </a:ln>
                <a:effectLst/>
                <a:uLnTx/>
                <a:uFillTx/>
                <a:ea typeface="+mn-ea"/>
                <a:cs typeface="+mn-cs"/>
              </a:rPr>
              <a:t>Coronaviruses</a:t>
            </a:r>
            <a:endParaRPr kumimoji="0" lang="en-US" sz="2400" b="0" i="0" u="none" strike="noStrike" kern="1200" cap="none" spc="0" normalizeH="0" baseline="0" noProof="0" dirty="0" smtClean="0">
              <a:ln>
                <a:noFill/>
              </a:ln>
              <a:effectLst/>
              <a:uLnTx/>
              <a:uFillTx/>
              <a:ea typeface="+mn-ea"/>
              <a:cs typeface="+mn-cs"/>
            </a:endParaRP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err="1" smtClean="0">
                <a:ln>
                  <a:noFill/>
                </a:ln>
                <a:effectLst/>
                <a:uLnTx/>
                <a:uFillTx/>
                <a:ea typeface="+mn-ea"/>
                <a:cs typeface="+mn-cs"/>
              </a:rPr>
              <a:t>Coxsackiviruses</a:t>
            </a:r>
            <a:r>
              <a:rPr kumimoji="0" lang="en-US" sz="2400" b="0" i="0" u="none" strike="noStrike" kern="1200" cap="none" spc="0" normalizeH="0" baseline="0" noProof="0" dirty="0" smtClean="0">
                <a:ln>
                  <a:noFill/>
                </a:ln>
                <a:effectLst/>
                <a:uLnTx/>
                <a:uFillTx/>
                <a:ea typeface="+mn-ea"/>
                <a:cs typeface="+mn-cs"/>
              </a:rPr>
              <a:t>.</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Cytomegalovirus</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Epstein-Barr virus</a:t>
            </a:r>
          </a:p>
          <a:p>
            <a:pPr marL="609600" marR="0" lvl="0" indent="-609600" algn="l" defTabSz="914400" rtl="0" eaLnBrk="1" fontAlgn="auto" latinLnBrk="0" hangingPunct="1">
              <a:lnSpc>
                <a:spcPct val="100000"/>
              </a:lnSpc>
              <a:spcBef>
                <a:spcPct val="20000"/>
              </a:spcBef>
              <a:spcAft>
                <a:spcPts val="0"/>
              </a:spcAft>
              <a:buClrTx/>
              <a:buSzTx/>
              <a:buFont typeface="Wingdings" pitchFamily="2" charset="2"/>
              <a:buAutoNum type="arabicPeriod"/>
              <a:tabLst/>
              <a:defRPr/>
            </a:pPr>
            <a:r>
              <a:rPr kumimoji="0" lang="en-US" sz="2400" b="0" i="0" u="none" strike="noStrike" kern="1200" cap="none" spc="0" normalizeH="0" baseline="0" noProof="0" dirty="0" smtClean="0">
                <a:ln>
                  <a:noFill/>
                </a:ln>
                <a:effectLst/>
                <a:uLnTx/>
                <a:uFillTx/>
                <a:ea typeface="+mn-ea"/>
                <a:cs typeface="+mn-cs"/>
              </a:rPr>
              <a:t>Herpes simplex-1</a:t>
            </a:r>
            <a:endParaRPr kumimoji="0" lang="en-US" sz="2400" b="0" i="0" u="none" strike="noStrike" kern="1200" cap="none" spc="0" normalizeH="0" baseline="0" noProof="0" dirty="0">
              <a:ln>
                <a:noFill/>
              </a:ln>
              <a:effectLst/>
              <a:uLnTx/>
              <a:uFillTx/>
              <a:ea typeface="+mn-ea"/>
              <a:cs typeface="+mn-cs"/>
            </a:endParaRPr>
          </a:p>
        </p:txBody>
      </p:sp>
    </p:spTree>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pic>
        <p:nvPicPr>
          <p:cNvPr id="6146" name="Picture 2" descr="C:\Users\Admin\Desktop\types of emphyse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350" y="894585"/>
            <a:ext cx="4819650" cy="5887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2728079"/>
            <a:ext cx="4324350" cy="3139321"/>
          </a:xfrm>
          <a:prstGeom prst="rect">
            <a:avLst/>
          </a:prstGeom>
        </p:spPr>
        <p:txBody>
          <a:bodyPr wrap="square">
            <a:spAutoFit/>
          </a:bodyPr>
          <a:lstStyle/>
          <a:p>
            <a:pPr marL="285750" indent="-285750" algn="just">
              <a:buFont typeface="Wingdings" pitchFamily="2" charset="2"/>
              <a:buChar char="Ø"/>
            </a:pPr>
            <a:r>
              <a:rPr lang="en-US" b="1" dirty="0" err="1"/>
              <a:t>Centriacinar</a:t>
            </a:r>
            <a:r>
              <a:rPr lang="en-US" dirty="0"/>
              <a:t> begins in the </a:t>
            </a:r>
            <a:r>
              <a:rPr lang="en-US" b="1" dirty="0"/>
              <a:t>respiratory bronchioles</a:t>
            </a:r>
            <a:r>
              <a:rPr lang="en-US" dirty="0"/>
              <a:t> and spreads </a:t>
            </a:r>
            <a:r>
              <a:rPr lang="en-US" dirty="0" smtClean="0"/>
              <a:t>peripherally.</a:t>
            </a:r>
          </a:p>
          <a:p>
            <a:pPr marL="285750" indent="-285750" algn="just">
              <a:buFont typeface="Wingdings" pitchFamily="2" charset="2"/>
              <a:buChar char="Ø"/>
            </a:pPr>
            <a:endParaRPr lang="en-US" dirty="0"/>
          </a:p>
          <a:p>
            <a:pPr marL="285750" indent="-285750" algn="just">
              <a:buFont typeface="Wingdings" pitchFamily="2" charset="2"/>
              <a:buChar char="Ø"/>
            </a:pPr>
            <a:r>
              <a:rPr lang="en-US" b="1" dirty="0" err="1"/>
              <a:t>Paraseptal</a:t>
            </a:r>
            <a:r>
              <a:rPr lang="en-US" dirty="0"/>
              <a:t> emphysema localizes around the </a:t>
            </a:r>
            <a:r>
              <a:rPr lang="en-US" b="1" dirty="0" err="1"/>
              <a:t>septae</a:t>
            </a:r>
            <a:r>
              <a:rPr lang="en-US" b="1" dirty="0"/>
              <a:t> of </a:t>
            </a:r>
            <a:r>
              <a:rPr lang="en-US" b="1" dirty="0" smtClean="0"/>
              <a:t>the lungs </a:t>
            </a:r>
            <a:r>
              <a:rPr lang="en-US" b="1" dirty="0"/>
              <a:t>or pleura</a:t>
            </a:r>
            <a:r>
              <a:rPr lang="en-US" dirty="0"/>
              <a:t>, often associated </a:t>
            </a:r>
            <a:r>
              <a:rPr lang="en-US" dirty="0" smtClean="0"/>
              <a:t>with inflammatory </a:t>
            </a:r>
            <a:r>
              <a:rPr lang="en-US" dirty="0"/>
              <a:t>processes</a:t>
            </a:r>
            <a:r>
              <a:rPr lang="en-US" dirty="0" smtClean="0"/>
              <a:t>.</a:t>
            </a:r>
          </a:p>
          <a:p>
            <a:pPr marL="285750" indent="-285750" algn="just">
              <a:buFont typeface="Wingdings" pitchFamily="2" charset="2"/>
              <a:buChar char="Ø"/>
            </a:pPr>
            <a:endParaRPr lang="en-US" dirty="0"/>
          </a:p>
          <a:p>
            <a:pPr marL="285750" indent="-285750" algn="just">
              <a:buFont typeface="Wingdings" pitchFamily="2" charset="2"/>
              <a:buChar char="Ø"/>
            </a:pPr>
            <a:r>
              <a:rPr lang="en-US" b="1" dirty="0" err="1" smtClean="0"/>
              <a:t>Panacinar</a:t>
            </a:r>
            <a:r>
              <a:rPr lang="en-US" dirty="0" smtClean="0"/>
              <a:t> destroys </a:t>
            </a:r>
            <a:r>
              <a:rPr lang="en-US" dirty="0"/>
              <a:t>the </a:t>
            </a:r>
            <a:r>
              <a:rPr lang="en-US" b="1" dirty="0"/>
              <a:t>alveolar tissue </a:t>
            </a:r>
            <a:r>
              <a:rPr lang="en-US" dirty="0"/>
              <a:t>and is associated with </a:t>
            </a:r>
            <a:r>
              <a:rPr lang="el-GR" dirty="0"/>
              <a:t>α</a:t>
            </a:r>
            <a:r>
              <a:rPr lang="en-US" sz="1200" dirty="0"/>
              <a:t>1</a:t>
            </a:r>
            <a:r>
              <a:rPr lang="en-US" dirty="0"/>
              <a:t>-antitrypsin </a:t>
            </a:r>
            <a:r>
              <a:rPr lang="en-US" dirty="0" smtClean="0"/>
              <a:t>deficiency.</a:t>
            </a:r>
          </a:p>
          <a:p>
            <a:pPr marL="285750" indent="-285750" algn="just">
              <a:buFont typeface="Wingdings" pitchFamily="2" charset="2"/>
              <a:buChar char="Ø"/>
            </a:pPr>
            <a:endParaRPr lang="en-US" dirty="0"/>
          </a:p>
        </p:txBody>
      </p:sp>
    </p:spTree>
    <p:extLst>
      <p:ext uri="{BB962C8B-B14F-4D97-AF65-F5344CB8AC3E}">
        <p14:creationId xmlns:p14="http://schemas.microsoft.com/office/powerpoint/2010/main" val="1499596598"/>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4" name="TextBox 3"/>
          <p:cNvSpPr txBox="1"/>
          <p:nvPr/>
        </p:nvSpPr>
        <p:spPr>
          <a:xfrm>
            <a:off x="76200" y="1524000"/>
            <a:ext cx="2104935" cy="1200329"/>
          </a:xfrm>
          <a:prstGeom prst="rect">
            <a:avLst/>
          </a:prstGeom>
          <a:noFill/>
        </p:spPr>
        <p:txBody>
          <a:bodyPr wrap="none" rtlCol="0">
            <a:spAutoFit/>
          </a:bodyPr>
          <a:lstStyle/>
          <a:p>
            <a:r>
              <a:rPr lang="en-US" b="1" dirty="0" smtClean="0"/>
              <a:t>Predisposing factors</a:t>
            </a:r>
          </a:p>
          <a:p>
            <a:pPr>
              <a:buFont typeface="Arial" pitchFamily="34" charset="0"/>
              <a:buChar char="•"/>
            </a:pPr>
            <a:r>
              <a:rPr lang="en-US" dirty="0" smtClean="0"/>
              <a:t>Age</a:t>
            </a:r>
          </a:p>
          <a:p>
            <a:pPr>
              <a:buFont typeface="Arial" pitchFamily="34" charset="0"/>
              <a:buChar char="•"/>
            </a:pPr>
            <a:r>
              <a:rPr lang="en-US" dirty="0" smtClean="0"/>
              <a:t>Genetics</a:t>
            </a:r>
          </a:p>
          <a:p>
            <a:pPr>
              <a:buFont typeface="Arial" pitchFamily="34" charset="0"/>
              <a:buChar char="•"/>
            </a:pPr>
            <a:r>
              <a:rPr lang="en-US" dirty="0" smtClean="0"/>
              <a:t>Exposure to smoke</a:t>
            </a:r>
            <a:endParaRPr lang="en-US" dirty="0"/>
          </a:p>
        </p:txBody>
      </p:sp>
      <p:sp>
        <p:nvSpPr>
          <p:cNvPr id="5" name="TextBox 4"/>
          <p:cNvSpPr txBox="1"/>
          <p:nvPr/>
        </p:nvSpPr>
        <p:spPr>
          <a:xfrm>
            <a:off x="3672020" y="1524000"/>
            <a:ext cx="1509580" cy="646331"/>
          </a:xfrm>
          <a:prstGeom prst="rect">
            <a:avLst/>
          </a:prstGeom>
          <a:noFill/>
        </p:spPr>
        <p:txBody>
          <a:bodyPr wrap="none" rtlCol="0">
            <a:spAutoFit/>
          </a:bodyPr>
          <a:lstStyle/>
          <a:p>
            <a:r>
              <a:rPr lang="en-US" b="1" dirty="0" smtClean="0"/>
              <a:t>Casual factors</a:t>
            </a:r>
          </a:p>
          <a:p>
            <a:pPr>
              <a:buFont typeface="Arial" pitchFamily="34" charset="0"/>
              <a:buChar char="•"/>
            </a:pPr>
            <a:r>
              <a:rPr lang="en-US" dirty="0" smtClean="0"/>
              <a:t>Smoking </a:t>
            </a:r>
            <a:endParaRPr lang="en-US" dirty="0"/>
          </a:p>
        </p:txBody>
      </p:sp>
      <p:sp>
        <p:nvSpPr>
          <p:cNvPr id="6" name="TextBox 5"/>
          <p:cNvSpPr txBox="1"/>
          <p:nvPr/>
        </p:nvSpPr>
        <p:spPr>
          <a:xfrm>
            <a:off x="6196734" y="1487269"/>
            <a:ext cx="2413866" cy="646331"/>
          </a:xfrm>
          <a:prstGeom prst="rect">
            <a:avLst/>
          </a:prstGeom>
          <a:noFill/>
        </p:spPr>
        <p:txBody>
          <a:bodyPr wrap="none" rtlCol="0">
            <a:spAutoFit/>
          </a:bodyPr>
          <a:lstStyle/>
          <a:p>
            <a:r>
              <a:rPr lang="en-US" b="1" dirty="0" smtClean="0"/>
              <a:t>Contributing factors</a:t>
            </a:r>
          </a:p>
          <a:p>
            <a:pPr>
              <a:buFont typeface="Arial" pitchFamily="34" charset="0"/>
              <a:buChar char="•"/>
            </a:pPr>
            <a:r>
              <a:rPr lang="en-US" dirty="0" smtClean="0"/>
              <a:t>Occupational exposure</a:t>
            </a:r>
            <a:endParaRPr lang="en-US" dirty="0"/>
          </a:p>
        </p:txBody>
      </p:sp>
      <p:sp>
        <p:nvSpPr>
          <p:cNvPr id="7" name="TextBox 6"/>
          <p:cNvSpPr txBox="1"/>
          <p:nvPr/>
        </p:nvSpPr>
        <p:spPr>
          <a:xfrm>
            <a:off x="2209800" y="3669268"/>
            <a:ext cx="4414991" cy="369332"/>
          </a:xfrm>
          <a:prstGeom prst="rect">
            <a:avLst/>
          </a:prstGeom>
          <a:noFill/>
        </p:spPr>
        <p:txBody>
          <a:bodyPr wrap="none" rtlCol="0">
            <a:spAutoFit/>
          </a:bodyPr>
          <a:lstStyle/>
          <a:p>
            <a:r>
              <a:rPr lang="en-US" dirty="0" smtClean="0"/>
              <a:t>Leads to destruction of the wall of the alveoli</a:t>
            </a:r>
            <a:endParaRPr lang="en-US" dirty="0"/>
          </a:p>
        </p:txBody>
      </p:sp>
      <p:sp>
        <p:nvSpPr>
          <p:cNvPr id="8" name="TextBox 7"/>
          <p:cNvSpPr txBox="1"/>
          <p:nvPr/>
        </p:nvSpPr>
        <p:spPr>
          <a:xfrm>
            <a:off x="609600" y="4583668"/>
            <a:ext cx="7678320" cy="369332"/>
          </a:xfrm>
          <a:prstGeom prst="rect">
            <a:avLst/>
          </a:prstGeom>
          <a:noFill/>
        </p:spPr>
        <p:txBody>
          <a:bodyPr wrap="none" rtlCol="0">
            <a:spAutoFit/>
          </a:bodyPr>
          <a:lstStyle/>
          <a:p>
            <a:pPr algn="ctr"/>
            <a:r>
              <a:rPr lang="en-US" dirty="0" smtClean="0"/>
              <a:t>Results in decreased alveolar surface area (in contact with pulmonary capillaries)</a:t>
            </a:r>
            <a:endParaRPr lang="en-US" dirty="0"/>
          </a:p>
        </p:txBody>
      </p:sp>
      <p:cxnSp>
        <p:nvCxnSpPr>
          <p:cNvPr id="11" name="Straight Connector 10"/>
          <p:cNvCxnSpPr/>
          <p:nvPr/>
        </p:nvCxnSpPr>
        <p:spPr>
          <a:xfrm rot="5400000">
            <a:off x="7085808" y="2666208"/>
            <a:ext cx="609600" cy="15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62794" y="2818606"/>
            <a:ext cx="304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3809206" y="2971800"/>
            <a:ext cx="12199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914400" y="2971800"/>
            <a:ext cx="6477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a:off x="4152900" y="43045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4153694" y="52951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4153694" y="6285706"/>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21641" y="5562600"/>
            <a:ext cx="8036559" cy="369332"/>
          </a:xfrm>
          <a:prstGeom prst="rect">
            <a:avLst/>
          </a:prstGeom>
          <a:noFill/>
        </p:spPr>
        <p:txBody>
          <a:bodyPr wrap="none" rtlCol="0">
            <a:spAutoFit/>
          </a:bodyPr>
          <a:lstStyle/>
          <a:p>
            <a:r>
              <a:rPr lang="en-US" dirty="0" smtClean="0"/>
              <a:t>Increases dead space as a result of which cessation of gaseous exchange takes place</a:t>
            </a:r>
            <a:endParaRPr lang="en-US" dirty="0"/>
          </a:p>
        </p:txBody>
      </p:sp>
      <p:sp>
        <p:nvSpPr>
          <p:cNvPr id="17" name="TextBox 16"/>
          <p:cNvSpPr txBox="1"/>
          <p:nvPr/>
        </p:nvSpPr>
        <p:spPr>
          <a:xfrm>
            <a:off x="59607" y="838200"/>
            <a:ext cx="4399089"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b="1" dirty="0" smtClean="0"/>
              <a:t>Pathophysiology of Emphysema:</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59607" y="838200"/>
            <a:ext cx="4399089"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b="1" dirty="0" smtClean="0"/>
              <a:t>Pathophysiology of Emphysema:</a:t>
            </a:r>
            <a:endParaRPr lang="en-US" sz="2400" b="1" dirty="0"/>
          </a:p>
        </p:txBody>
      </p:sp>
      <p:sp>
        <p:nvSpPr>
          <p:cNvPr id="5" name="TextBox 4"/>
          <p:cNvSpPr txBox="1"/>
          <p:nvPr/>
        </p:nvSpPr>
        <p:spPr>
          <a:xfrm>
            <a:off x="838200" y="2450068"/>
            <a:ext cx="7219412" cy="369332"/>
          </a:xfrm>
          <a:prstGeom prst="rect">
            <a:avLst/>
          </a:prstGeom>
          <a:noFill/>
        </p:spPr>
        <p:txBody>
          <a:bodyPr wrap="none" rtlCol="0">
            <a:spAutoFit/>
          </a:bodyPr>
          <a:lstStyle/>
          <a:p>
            <a:r>
              <a:rPr lang="en-US" dirty="0" smtClean="0"/>
              <a:t>Results in impaired diffusion of oxygen and impair exchange of O</a:t>
            </a:r>
            <a:r>
              <a:rPr lang="en-US" sz="1400" dirty="0" smtClean="0"/>
              <a:t>2</a:t>
            </a:r>
            <a:r>
              <a:rPr lang="en-US" dirty="0" smtClean="0"/>
              <a:t> and CO</a:t>
            </a:r>
            <a:r>
              <a:rPr lang="en-US" sz="1400" dirty="0" smtClean="0"/>
              <a:t>2</a:t>
            </a:r>
            <a:endParaRPr lang="en-US" dirty="0" smtClean="0"/>
          </a:p>
        </p:txBody>
      </p:sp>
      <p:sp>
        <p:nvSpPr>
          <p:cNvPr id="7" name="TextBox 6"/>
          <p:cNvSpPr txBox="1"/>
          <p:nvPr/>
        </p:nvSpPr>
        <p:spPr>
          <a:xfrm>
            <a:off x="2209800" y="4431268"/>
            <a:ext cx="4425442" cy="369332"/>
          </a:xfrm>
          <a:prstGeom prst="rect">
            <a:avLst/>
          </a:prstGeom>
          <a:noFill/>
        </p:spPr>
        <p:txBody>
          <a:bodyPr wrap="none" rtlCol="0">
            <a:spAutoFit/>
          </a:bodyPr>
          <a:lstStyle/>
          <a:p>
            <a:r>
              <a:rPr lang="en-US" dirty="0" smtClean="0"/>
              <a:t>Develops signs and symptoms of emphysema</a:t>
            </a:r>
            <a:endParaRPr lang="en-US" dirty="0"/>
          </a:p>
        </p:txBody>
      </p:sp>
      <p:cxnSp>
        <p:nvCxnSpPr>
          <p:cNvPr id="16" name="Straight Arrow Connector 15"/>
          <p:cNvCxnSpPr/>
          <p:nvPr/>
        </p:nvCxnSpPr>
        <p:spPr>
          <a:xfrm rot="5400000">
            <a:off x="4152106" y="3097768"/>
            <a:ext cx="5341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990600" y="3440668"/>
            <a:ext cx="6800516" cy="369332"/>
          </a:xfrm>
          <a:prstGeom prst="rect">
            <a:avLst/>
          </a:prstGeom>
          <a:noFill/>
        </p:spPr>
        <p:txBody>
          <a:bodyPr wrap="none" rtlCol="0">
            <a:spAutoFit/>
          </a:bodyPr>
          <a:lstStyle/>
          <a:p>
            <a:r>
              <a:rPr lang="en-US" dirty="0" smtClean="0"/>
              <a:t>Leads to hypoxia with evidence of permanent dilation of elastic tissue</a:t>
            </a:r>
            <a:endParaRPr lang="en-US" dirty="0"/>
          </a:p>
        </p:txBody>
      </p:sp>
      <p:cxnSp>
        <p:nvCxnSpPr>
          <p:cNvPr id="20" name="Straight Arrow Connector 19"/>
          <p:cNvCxnSpPr/>
          <p:nvPr/>
        </p:nvCxnSpPr>
        <p:spPr>
          <a:xfrm rot="5400000">
            <a:off x="4153694" y="4087574"/>
            <a:ext cx="533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992181" y="5105400"/>
            <a:ext cx="4865819" cy="369332"/>
          </a:xfrm>
          <a:prstGeom prst="rect">
            <a:avLst/>
          </a:prstGeom>
          <a:noFill/>
        </p:spPr>
        <p:txBody>
          <a:bodyPr wrap="none" rtlCol="0">
            <a:spAutoFit/>
          </a:bodyPr>
          <a:lstStyle/>
          <a:p>
            <a:r>
              <a:rPr lang="en-US" b="1" u="sng" dirty="0" smtClean="0"/>
              <a:t>Fig: Flowchart of Pathophysiology of Emphysema</a:t>
            </a:r>
            <a:endParaRPr lang="en-US" b="1" u="sng" dirty="0"/>
          </a:p>
        </p:txBody>
      </p:sp>
      <p:cxnSp>
        <p:nvCxnSpPr>
          <p:cNvPr id="23" name="Straight Arrow Connector 22"/>
          <p:cNvCxnSpPr/>
          <p:nvPr/>
        </p:nvCxnSpPr>
        <p:spPr>
          <a:xfrm rot="5400000">
            <a:off x="4152900" y="2171700"/>
            <a:ext cx="534194"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6200" y="5943600"/>
            <a:ext cx="89916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dirty="0" smtClean="0"/>
              <a:t>So, in this way, either chronic bronchitis only or emphysema only or sometimes both </a:t>
            </a:r>
            <a:r>
              <a:rPr lang="en-US" dirty="0" err="1" smtClean="0"/>
              <a:t>combinely</a:t>
            </a:r>
            <a:r>
              <a:rPr lang="en-US" dirty="0" smtClean="0"/>
              <a:t> leads to chronic obstructive pulmonary disease (COPD).</a:t>
            </a:r>
            <a:endParaRPr lang="en-US" dirty="0"/>
          </a:p>
        </p:txBody>
      </p:sp>
    </p:spTree>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5386090"/>
          </a:xfrm>
          <a:prstGeom prst="rect">
            <a:avLst/>
          </a:prstGeom>
          <a:noFill/>
        </p:spPr>
        <p:txBody>
          <a:bodyPr wrap="square" rtlCol="0">
            <a:spAutoFit/>
          </a:bodyPr>
          <a:lstStyle/>
          <a:p>
            <a:r>
              <a:rPr lang="en-US" sz="2400" b="1" dirty="0" smtClean="0"/>
              <a:t>Clinical features:</a:t>
            </a:r>
          </a:p>
          <a:p>
            <a:endParaRPr lang="en-US" sz="2000" b="1" dirty="0" smtClean="0"/>
          </a:p>
          <a:p>
            <a:pPr marL="400050" indent="-400050">
              <a:buAutoNum type="romanLcPeriod"/>
            </a:pPr>
            <a:r>
              <a:rPr lang="en-US" sz="2000" b="1" dirty="0" smtClean="0"/>
              <a:t>On inspection:</a:t>
            </a:r>
          </a:p>
          <a:p>
            <a:pPr marL="857250" lvl="1" indent="-400050">
              <a:buFontTx/>
              <a:buChar char="-"/>
            </a:pPr>
            <a:r>
              <a:rPr lang="en-US" sz="2000" dirty="0" smtClean="0"/>
              <a:t>Breathlessness</a:t>
            </a:r>
          </a:p>
          <a:p>
            <a:pPr marL="857250" lvl="1" indent="-400050">
              <a:buFontTx/>
              <a:buChar char="-"/>
            </a:pPr>
            <a:r>
              <a:rPr lang="en-US" sz="2000" dirty="0" smtClean="0"/>
              <a:t>Productive cough</a:t>
            </a:r>
          </a:p>
          <a:p>
            <a:pPr marL="857250" lvl="1" indent="-400050">
              <a:buFontTx/>
              <a:buChar char="-"/>
            </a:pPr>
            <a:r>
              <a:rPr lang="en-US" sz="2000" dirty="0" smtClean="0"/>
              <a:t>Pursed lip breathing</a:t>
            </a:r>
          </a:p>
          <a:p>
            <a:pPr marL="857250" lvl="1" indent="-400050">
              <a:buFontTx/>
              <a:buChar char="-"/>
            </a:pPr>
            <a:r>
              <a:rPr lang="en-US" sz="2000" dirty="0" smtClean="0"/>
              <a:t>Distended neck vein</a:t>
            </a:r>
          </a:p>
          <a:p>
            <a:pPr marL="857250" lvl="1" indent="-400050">
              <a:buFontTx/>
              <a:buChar char="-"/>
            </a:pPr>
            <a:r>
              <a:rPr lang="en-US" sz="2000" dirty="0" smtClean="0"/>
              <a:t>Dyspnea (shortness of breathe)</a:t>
            </a:r>
          </a:p>
          <a:p>
            <a:pPr marL="857250" lvl="1" indent="-400050">
              <a:buFontTx/>
              <a:buChar char="-"/>
            </a:pPr>
            <a:r>
              <a:rPr lang="en-US" sz="2000" dirty="0" smtClean="0"/>
              <a:t>Cyanosis (bluish skin)</a:t>
            </a:r>
          </a:p>
          <a:p>
            <a:pPr marL="857250" lvl="1" indent="-400050">
              <a:buFontTx/>
              <a:buChar char="-"/>
            </a:pPr>
            <a:r>
              <a:rPr lang="en-US" sz="2000" dirty="0" smtClean="0"/>
              <a:t>Frequent infection</a:t>
            </a:r>
          </a:p>
          <a:p>
            <a:pPr marL="857250" lvl="1" indent="-400050">
              <a:buFontTx/>
              <a:buChar char="-"/>
            </a:pPr>
            <a:endParaRPr lang="en-US" sz="2000" dirty="0" smtClean="0"/>
          </a:p>
          <a:p>
            <a:pPr marL="857250" lvl="1" indent="-400050">
              <a:buFontTx/>
              <a:buChar char="-"/>
            </a:pPr>
            <a:endParaRPr lang="en-US" sz="2000" dirty="0" smtClean="0"/>
          </a:p>
          <a:p>
            <a:pPr marL="514350" indent="-514350">
              <a:buFont typeface="+mj-lt"/>
              <a:buAutoNum type="romanLcPeriod" startAt="2"/>
            </a:pPr>
            <a:r>
              <a:rPr lang="en-US" sz="2000" b="1" dirty="0" smtClean="0"/>
              <a:t>On palpation:</a:t>
            </a:r>
          </a:p>
          <a:p>
            <a:pPr marL="971550" lvl="1" indent="-514350">
              <a:buFontTx/>
              <a:buChar char="-"/>
            </a:pPr>
            <a:r>
              <a:rPr lang="en-US" sz="2000" dirty="0" smtClean="0"/>
              <a:t>Enlarged pulsating liver</a:t>
            </a:r>
          </a:p>
          <a:p>
            <a:pPr marL="971550" lvl="1" indent="-514350">
              <a:buFontTx/>
              <a:buChar char="-"/>
            </a:pPr>
            <a:r>
              <a:rPr lang="en-US" sz="2000" dirty="0" err="1" smtClean="0"/>
              <a:t>Larged</a:t>
            </a:r>
            <a:r>
              <a:rPr lang="en-US" sz="2000" dirty="0" smtClean="0"/>
              <a:t> barrel shaped chest</a:t>
            </a:r>
          </a:p>
          <a:p>
            <a:pPr marL="971550" lvl="1" indent="-514350">
              <a:buFontTx/>
              <a:buChar char="-"/>
            </a:pPr>
            <a:r>
              <a:rPr lang="en-US" sz="2000" dirty="0" smtClean="0"/>
              <a:t>Low, flat diaphragm</a:t>
            </a:r>
          </a:p>
          <a:p>
            <a:pPr marL="457200" indent="-457200"/>
            <a:endParaRPr lang="en-US" sz="2000" dirty="0"/>
          </a:p>
        </p:txBody>
      </p:sp>
    </p:spTree>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1" y="990600"/>
            <a:ext cx="9144000" cy="4154984"/>
          </a:xfrm>
          <a:prstGeom prst="rect">
            <a:avLst/>
          </a:prstGeom>
          <a:noFill/>
        </p:spPr>
        <p:txBody>
          <a:bodyPr wrap="square" rtlCol="0">
            <a:spAutoFit/>
          </a:bodyPr>
          <a:lstStyle/>
          <a:p>
            <a:r>
              <a:rPr lang="en-US" sz="2400" b="1" dirty="0" smtClean="0"/>
              <a:t>Clinical features:</a:t>
            </a:r>
          </a:p>
          <a:p>
            <a:endParaRPr lang="en-US" sz="2000" b="1" dirty="0" smtClean="0"/>
          </a:p>
          <a:p>
            <a:pPr marL="514350" indent="-514350">
              <a:buFont typeface="+mj-lt"/>
              <a:buAutoNum type="romanLcPeriod" startAt="3"/>
            </a:pPr>
            <a:r>
              <a:rPr lang="en-US" sz="2000" b="1" dirty="0" smtClean="0"/>
              <a:t>On percussion:</a:t>
            </a:r>
          </a:p>
          <a:p>
            <a:pPr marL="971550" lvl="1" indent="-514350">
              <a:buFontTx/>
              <a:buChar char="-"/>
            </a:pPr>
            <a:r>
              <a:rPr lang="en-US" sz="2000" dirty="0" smtClean="0"/>
              <a:t>Abnormal breath sounds</a:t>
            </a:r>
          </a:p>
          <a:p>
            <a:pPr marL="514350" indent="-514350">
              <a:buFontTx/>
              <a:buChar char="-"/>
            </a:pPr>
            <a:endParaRPr lang="en-US" sz="2000" dirty="0" smtClean="0"/>
          </a:p>
          <a:p>
            <a:pPr marL="514350" indent="-514350">
              <a:buFont typeface="+mj-lt"/>
              <a:buAutoNum type="romanLcPeriod" startAt="4"/>
            </a:pPr>
            <a:r>
              <a:rPr lang="en-US" sz="2000" b="1" dirty="0" smtClean="0"/>
              <a:t>On auscultation:</a:t>
            </a:r>
          </a:p>
          <a:p>
            <a:pPr marL="971550" lvl="1" indent="-514350">
              <a:buFontTx/>
              <a:buChar char="-"/>
            </a:pPr>
            <a:r>
              <a:rPr lang="en-US" sz="2000" dirty="0" smtClean="0"/>
              <a:t>Wheezing sound</a:t>
            </a:r>
          </a:p>
          <a:p>
            <a:pPr marL="971550" lvl="1" indent="-514350">
              <a:buFontTx/>
              <a:buChar char="-"/>
            </a:pPr>
            <a:r>
              <a:rPr lang="en-US" sz="2000" dirty="0" smtClean="0"/>
              <a:t>Diminished breath sound</a:t>
            </a:r>
          </a:p>
          <a:p>
            <a:pPr marL="971550" lvl="1" indent="-514350">
              <a:buFontTx/>
              <a:buChar char="-"/>
            </a:pPr>
            <a:endParaRPr lang="en-US" sz="2000" dirty="0" smtClean="0"/>
          </a:p>
          <a:p>
            <a:pPr marL="971550" lvl="1" indent="-514350">
              <a:buFontTx/>
              <a:buChar char="-"/>
            </a:pPr>
            <a:endParaRPr lang="en-US" sz="2000" dirty="0" smtClean="0"/>
          </a:p>
          <a:p>
            <a:pPr marL="971550" lvl="1" indent="-514350"/>
            <a:r>
              <a:rPr lang="en-US" sz="2000" b="1" dirty="0" smtClean="0"/>
              <a:t>Others:</a:t>
            </a:r>
          </a:p>
          <a:p>
            <a:pPr marL="1428750" lvl="2" indent="-514350">
              <a:buFont typeface="Arial" pitchFamily="34" charset="0"/>
              <a:buChar char="•"/>
            </a:pPr>
            <a:r>
              <a:rPr lang="en-US" sz="2000" dirty="0" smtClean="0"/>
              <a:t>Fever</a:t>
            </a:r>
          </a:p>
          <a:p>
            <a:pPr marL="1428750" lvl="2" indent="-514350">
              <a:buFont typeface="Arial" pitchFamily="34" charset="0"/>
              <a:buChar char="•"/>
            </a:pPr>
            <a:r>
              <a:rPr lang="en-US" sz="2000" dirty="0" smtClean="0"/>
              <a:t>Headache</a:t>
            </a:r>
          </a:p>
        </p:txBody>
      </p:sp>
    </p:spTree>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1" y="2819400"/>
            <a:ext cx="2819399" cy="707886"/>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457200" indent="-457200" algn="ctr"/>
            <a:r>
              <a:rPr lang="en-US" sz="4000" b="1" dirty="0" smtClean="0"/>
              <a:t>ASTHMA</a:t>
            </a:r>
          </a:p>
        </p:txBody>
      </p:sp>
      <p:sp>
        <p:nvSpPr>
          <p:cNvPr id="3" name="TextBox 2"/>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Tree>
    <p:extLst>
      <p:ext uri="{BB962C8B-B14F-4D97-AF65-F5344CB8AC3E}">
        <p14:creationId xmlns:p14="http://schemas.microsoft.com/office/powerpoint/2010/main" val="1351731246"/>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990600"/>
            <a:ext cx="9144000" cy="5262979"/>
          </a:xfrm>
          <a:prstGeom prst="rect">
            <a:avLst/>
          </a:prstGeom>
          <a:noFill/>
        </p:spPr>
        <p:txBody>
          <a:bodyPr wrap="square" rtlCol="0">
            <a:spAutoFit/>
          </a:bodyPr>
          <a:lstStyle/>
          <a:p>
            <a:pPr marL="457200" indent="-457200" algn="just"/>
            <a:r>
              <a:rPr lang="en-US" sz="2400" b="1" dirty="0" smtClean="0"/>
              <a:t>ASTHMA:</a:t>
            </a:r>
          </a:p>
          <a:p>
            <a:pPr marL="457200" indent="-457200" algn="just">
              <a:buFont typeface="Arial" pitchFamily="34" charset="0"/>
              <a:buChar char="•"/>
            </a:pPr>
            <a:r>
              <a:rPr lang="en-US" sz="2400" dirty="0" smtClean="0"/>
              <a:t>It is a chronic inflammatory disease of the airways characterised by </a:t>
            </a:r>
            <a:r>
              <a:rPr lang="en-US" sz="2400" b="1" dirty="0" err="1" smtClean="0"/>
              <a:t>hyperresponsiveness</a:t>
            </a:r>
            <a:r>
              <a:rPr lang="en-US" sz="2400" b="1" dirty="0" smtClean="0"/>
              <a:t> of the airways, mucosal edema, mucus production and bronchospasm (muscular contraction of the bronchi causing narrowing), resulting in intermittent airways obstruction</a:t>
            </a:r>
            <a:r>
              <a:rPr lang="en-US" sz="2400" dirty="0" smtClean="0"/>
              <a:t>.</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is characterised by chronic inflammation and increased airways hyperresponsiveness leading to symptoms of wheeze, cough, chest tightness and dyspnea.</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is characterised functionally by the presence of airflow obstruction which is variable over short period of time, or is reversible with treatment.</a:t>
            </a:r>
            <a:endParaRPr lang="en-US" sz="2000" dirty="0"/>
          </a:p>
        </p:txBody>
      </p:sp>
      <p:sp>
        <p:nvSpPr>
          <p:cNvPr id="3" name="TextBox 2"/>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0" y="909935"/>
            <a:ext cx="1954959" cy="461665"/>
          </a:xfrm>
          <a:prstGeom prst="rect">
            <a:avLst/>
          </a:prstGeom>
          <a:noFill/>
        </p:spPr>
        <p:txBody>
          <a:bodyPr wrap="none" rtlCol="0">
            <a:spAutoFit/>
          </a:bodyPr>
          <a:lstStyle/>
          <a:p>
            <a:r>
              <a:rPr lang="en-US" sz="2400" b="1" dirty="0" smtClean="0"/>
              <a:t>Pathogenesis:</a:t>
            </a:r>
            <a:endParaRPr lang="en-US" sz="2400" b="1" dirty="0"/>
          </a:p>
        </p:txBody>
      </p:sp>
      <p:sp>
        <p:nvSpPr>
          <p:cNvPr id="4" name="TextBox 3"/>
          <p:cNvSpPr txBox="1"/>
          <p:nvPr/>
        </p:nvSpPr>
        <p:spPr>
          <a:xfrm>
            <a:off x="1" y="1524000"/>
            <a:ext cx="9144000" cy="2308324"/>
          </a:xfrm>
          <a:prstGeom prst="rect">
            <a:avLst/>
          </a:prstGeom>
          <a:noFill/>
        </p:spPr>
        <p:txBody>
          <a:bodyPr wrap="square" rtlCol="0">
            <a:spAutoFit/>
          </a:bodyPr>
          <a:lstStyle/>
          <a:p>
            <a:pPr algn="just"/>
            <a:r>
              <a:rPr lang="en-US" sz="2400" b="1" dirty="0" smtClean="0"/>
              <a:t>Etiology</a:t>
            </a:r>
            <a:r>
              <a:rPr lang="en-US" sz="2400" dirty="0" smtClean="0"/>
              <a:t>:</a:t>
            </a:r>
          </a:p>
          <a:p>
            <a:pPr marL="342900" indent="-342900" algn="just">
              <a:buFont typeface="Arial" pitchFamily="34" charset="0"/>
              <a:buChar char="•"/>
            </a:pPr>
            <a:r>
              <a:rPr lang="en-US" sz="2400" dirty="0" smtClean="0">
                <a:solidFill>
                  <a:srgbClr val="00B0F0"/>
                </a:solidFill>
              </a:rPr>
              <a:t>Allergens and airway irritants </a:t>
            </a:r>
            <a:r>
              <a:rPr lang="en-US" sz="2400" dirty="0" smtClean="0"/>
              <a:t>(e.g. grass, weed pollens, mold, dust or animals), pollutants, cold, heat, strong odors, smoke, perfumes)</a:t>
            </a:r>
          </a:p>
          <a:p>
            <a:pPr marL="342900" indent="-342900" algn="just">
              <a:buFont typeface="Arial" pitchFamily="34" charset="0"/>
              <a:buChar char="•"/>
            </a:pPr>
            <a:r>
              <a:rPr lang="en-US" sz="2400" dirty="0" smtClean="0">
                <a:solidFill>
                  <a:srgbClr val="00B0F0"/>
                </a:solidFill>
              </a:rPr>
              <a:t>Exercise</a:t>
            </a:r>
          </a:p>
          <a:p>
            <a:pPr marL="342900" indent="-342900" algn="just">
              <a:buFont typeface="Arial" pitchFamily="34" charset="0"/>
              <a:buChar char="•"/>
            </a:pPr>
            <a:r>
              <a:rPr lang="en-US" sz="2400" dirty="0" smtClean="0">
                <a:solidFill>
                  <a:srgbClr val="00B0F0"/>
                </a:solidFill>
              </a:rPr>
              <a:t>Stress or emotional upset, rhinosinusitis, medications</a:t>
            </a:r>
          </a:p>
          <a:p>
            <a:pPr marL="342900" indent="-342900" algn="just">
              <a:buFont typeface="Arial" pitchFamily="34" charset="0"/>
              <a:buChar char="•"/>
            </a:pPr>
            <a:r>
              <a:rPr lang="en-US" sz="2400" dirty="0" smtClean="0"/>
              <a:t>Viral respiratory tract infection and gastro-esophageal reflux.</a:t>
            </a:r>
            <a:endParaRPr lang="en-US" sz="2400" dirty="0"/>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4" name="TextBox 3"/>
          <p:cNvSpPr txBox="1"/>
          <p:nvPr/>
        </p:nvSpPr>
        <p:spPr>
          <a:xfrm>
            <a:off x="2523058" y="1295400"/>
            <a:ext cx="4030142" cy="369332"/>
          </a:xfrm>
          <a:prstGeom prst="rect">
            <a:avLst/>
          </a:prstGeom>
          <a:noFill/>
        </p:spPr>
        <p:txBody>
          <a:bodyPr wrap="none" rtlCol="0">
            <a:spAutoFit/>
          </a:bodyPr>
          <a:lstStyle/>
          <a:p>
            <a:r>
              <a:rPr lang="en-US" dirty="0" smtClean="0"/>
              <a:t>Inhalation of allergens (causative factors)</a:t>
            </a:r>
          </a:p>
        </p:txBody>
      </p:sp>
      <p:sp>
        <p:nvSpPr>
          <p:cNvPr id="5" name="TextBox 4"/>
          <p:cNvSpPr txBox="1"/>
          <p:nvPr/>
        </p:nvSpPr>
        <p:spPr>
          <a:xfrm>
            <a:off x="2410860" y="2133600"/>
            <a:ext cx="4370940" cy="369332"/>
          </a:xfrm>
          <a:prstGeom prst="rect">
            <a:avLst/>
          </a:prstGeom>
          <a:noFill/>
        </p:spPr>
        <p:txBody>
          <a:bodyPr wrap="none" rtlCol="0">
            <a:spAutoFit/>
          </a:bodyPr>
          <a:lstStyle/>
          <a:p>
            <a:r>
              <a:rPr lang="en-US" dirty="0" smtClean="0"/>
              <a:t>T</a:t>
            </a:r>
            <a:r>
              <a:rPr lang="en-US" sz="1400" dirty="0" smtClean="0"/>
              <a:t>H</a:t>
            </a:r>
            <a:r>
              <a:rPr lang="en-US" dirty="0" smtClean="0"/>
              <a:t>2 reaction against environmental antigens</a:t>
            </a:r>
            <a:endParaRPr lang="en-US" dirty="0"/>
          </a:p>
        </p:txBody>
      </p:sp>
      <p:sp>
        <p:nvSpPr>
          <p:cNvPr id="7" name="TextBox 6"/>
          <p:cNvSpPr txBox="1"/>
          <p:nvPr/>
        </p:nvSpPr>
        <p:spPr>
          <a:xfrm>
            <a:off x="2438400" y="3048000"/>
            <a:ext cx="4315605" cy="369332"/>
          </a:xfrm>
          <a:prstGeom prst="rect">
            <a:avLst/>
          </a:prstGeom>
          <a:noFill/>
        </p:spPr>
        <p:txBody>
          <a:bodyPr wrap="none" rtlCol="0">
            <a:spAutoFit/>
          </a:bodyPr>
          <a:lstStyle/>
          <a:p>
            <a:r>
              <a:rPr lang="en-US" dirty="0" smtClean="0"/>
              <a:t>T</a:t>
            </a:r>
            <a:r>
              <a:rPr lang="en-US" sz="1400" dirty="0" smtClean="0"/>
              <a:t>H</a:t>
            </a:r>
            <a:r>
              <a:rPr lang="en-US" dirty="0" smtClean="0"/>
              <a:t>2 cells produce cytokines </a:t>
            </a:r>
            <a:r>
              <a:rPr lang="en-US" b="1" dirty="0" smtClean="0"/>
              <a:t>(IL-4, IL-5, IL-13)</a:t>
            </a:r>
          </a:p>
        </p:txBody>
      </p:sp>
      <p:sp>
        <p:nvSpPr>
          <p:cNvPr id="8" name="TextBox 7"/>
          <p:cNvSpPr txBox="1"/>
          <p:nvPr/>
        </p:nvSpPr>
        <p:spPr>
          <a:xfrm>
            <a:off x="2819400" y="4038600"/>
            <a:ext cx="2984728" cy="369332"/>
          </a:xfrm>
          <a:prstGeom prst="rect">
            <a:avLst/>
          </a:prstGeom>
          <a:noFill/>
        </p:spPr>
        <p:txBody>
          <a:bodyPr wrap="none" rtlCol="0">
            <a:spAutoFit/>
          </a:bodyPr>
          <a:lstStyle/>
          <a:p>
            <a:r>
              <a:rPr lang="en-US" dirty="0" smtClean="0"/>
              <a:t>IL-4 stimulates </a:t>
            </a:r>
            <a:r>
              <a:rPr lang="en-US" b="1" dirty="0" smtClean="0"/>
              <a:t>IgE production</a:t>
            </a:r>
            <a:endParaRPr lang="en-US" b="1" dirty="0"/>
          </a:p>
        </p:txBody>
      </p:sp>
      <p:sp>
        <p:nvSpPr>
          <p:cNvPr id="9" name="TextBox 8"/>
          <p:cNvSpPr txBox="1"/>
          <p:nvPr/>
        </p:nvSpPr>
        <p:spPr>
          <a:xfrm>
            <a:off x="3039152" y="4953000"/>
            <a:ext cx="2523448" cy="369332"/>
          </a:xfrm>
          <a:prstGeom prst="rect">
            <a:avLst/>
          </a:prstGeom>
          <a:noFill/>
        </p:spPr>
        <p:txBody>
          <a:bodyPr wrap="none" rtlCol="0">
            <a:spAutoFit/>
          </a:bodyPr>
          <a:lstStyle/>
          <a:p>
            <a:r>
              <a:rPr lang="en-US" dirty="0" smtClean="0"/>
              <a:t>IL-5 activates </a:t>
            </a:r>
            <a:r>
              <a:rPr lang="en-US" b="1" dirty="0" smtClean="0"/>
              <a:t>eosinophils</a:t>
            </a:r>
            <a:endParaRPr lang="en-US" b="1" dirty="0"/>
          </a:p>
        </p:txBody>
      </p:sp>
      <p:sp>
        <p:nvSpPr>
          <p:cNvPr id="10" name="TextBox 9"/>
          <p:cNvSpPr txBox="1"/>
          <p:nvPr/>
        </p:nvSpPr>
        <p:spPr>
          <a:xfrm>
            <a:off x="2601557" y="5943600"/>
            <a:ext cx="3418243" cy="369332"/>
          </a:xfrm>
          <a:prstGeom prst="rect">
            <a:avLst/>
          </a:prstGeom>
          <a:noFill/>
        </p:spPr>
        <p:txBody>
          <a:bodyPr wrap="none" rtlCol="0">
            <a:spAutoFit/>
          </a:bodyPr>
          <a:lstStyle/>
          <a:p>
            <a:r>
              <a:rPr lang="en-US" dirty="0" smtClean="0"/>
              <a:t>IL-13 stimulates </a:t>
            </a:r>
            <a:r>
              <a:rPr lang="en-US" b="1" dirty="0" smtClean="0"/>
              <a:t>mucus production</a:t>
            </a:r>
            <a:endParaRPr lang="en-US" b="1" dirty="0"/>
          </a:p>
        </p:txBody>
      </p:sp>
      <p:cxnSp>
        <p:nvCxnSpPr>
          <p:cNvPr id="12" name="Straight Arrow Connector 11"/>
          <p:cNvCxnSpPr/>
          <p:nvPr/>
        </p:nvCxnSpPr>
        <p:spPr>
          <a:xfrm rot="5400000">
            <a:off x="4039394" y="19042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a:off x="4039394" y="6552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4039394" y="55618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4039394" y="4647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a:off x="4039394" y="36568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4039394" y="2742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0" y="914400"/>
            <a:ext cx="3279616" cy="400110"/>
          </a:xfrm>
          <a:prstGeom prst="rect">
            <a:avLst/>
          </a:prstGeom>
          <a:noFill/>
        </p:spPr>
        <p:txBody>
          <a:bodyPr wrap="none" rtlCol="0">
            <a:spAutoFit/>
          </a:bodyPr>
          <a:lstStyle/>
          <a:p>
            <a:r>
              <a:rPr lang="en-US" sz="2000" b="1" dirty="0" smtClean="0"/>
              <a:t>Pathophysiology of Asthma : </a:t>
            </a:r>
            <a:endParaRPr lang="en-US" sz="2000" b="1" dirty="0"/>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0" y="914400"/>
            <a:ext cx="3279616" cy="400110"/>
          </a:xfrm>
          <a:prstGeom prst="rect">
            <a:avLst/>
          </a:prstGeom>
          <a:noFill/>
        </p:spPr>
        <p:txBody>
          <a:bodyPr wrap="none" rtlCol="0">
            <a:spAutoFit/>
          </a:bodyPr>
          <a:lstStyle/>
          <a:p>
            <a:r>
              <a:rPr lang="en-US" sz="2000" b="1" dirty="0" smtClean="0"/>
              <a:t>Pathophysiology of Asthma : </a:t>
            </a:r>
            <a:endParaRPr lang="en-US" sz="2000" b="1" dirty="0"/>
          </a:p>
        </p:txBody>
      </p:sp>
      <p:sp>
        <p:nvSpPr>
          <p:cNvPr id="4" name="TextBox 3"/>
          <p:cNvSpPr txBox="1"/>
          <p:nvPr/>
        </p:nvSpPr>
        <p:spPr>
          <a:xfrm>
            <a:off x="2523058" y="1295400"/>
            <a:ext cx="2790444" cy="369332"/>
          </a:xfrm>
          <a:prstGeom prst="rect">
            <a:avLst/>
          </a:prstGeom>
          <a:noFill/>
        </p:spPr>
        <p:txBody>
          <a:bodyPr wrap="none" rtlCol="0">
            <a:spAutoFit/>
          </a:bodyPr>
          <a:lstStyle/>
          <a:p>
            <a:r>
              <a:rPr lang="en-US" dirty="0" smtClean="0"/>
              <a:t>Activation of </a:t>
            </a:r>
            <a:r>
              <a:rPr lang="en-US" b="1" dirty="0" smtClean="0"/>
              <a:t>epithelial cells</a:t>
            </a:r>
          </a:p>
        </p:txBody>
      </p:sp>
      <p:sp>
        <p:nvSpPr>
          <p:cNvPr id="5" name="TextBox 4"/>
          <p:cNvSpPr txBox="1"/>
          <p:nvPr/>
        </p:nvSpPr>
        <p:spPr>
          <a:xfrm>
            <a:off x="1143000" y="2133600"/>
            <a:ext cx="6826741" cy="646331"/>
          </a:xfrm>
          <a:prstGeom prst="rect">
            <a:avLst/>
          </a:prstGeom>
          <a:noFill/>
        </p:spPr>
        <p:txBody>
          <a:bodyPr wrap="none" rtlCol="0">
            <a:spAutoFit/>
          </a:bodyPr>
          <a:lstStyle/>
          <a:p>
            <a:pPr algn="ctr"/>
            <a:r>
              <a:rPr lang="en-US" b="1" dirty="0" smtClean="0"/>
              <a:t>Chemokines</a:t>
            </a:r>
            <a:r>
              <a:rPr lang="en-US" dirty="0" smtClean="0"/>
              <a:t> are produced that </a:t>
            </a:r>
            <a:r>
              <a:rPr lang="en-US" b="1" dirty="0" smtClean="0"/>
              <a:t>promote recruitment </a:t>
            </a:r>
            <a:r>
              <a:rPr lang="en-US" dirty="0" smtClean="0"/>
              <a:t>of more T</a:t>
            </a:r>
            <a:r>
              <a:rPr lang="en-US" sz="1400" dirty="0" smtClean="0"/>
              <a:t>H</a:t>
            </a:r>
            <a:r>
              <a:rPr lang="en-US" dirty="0" smtClean="0"/>
              <a:t>2 cells </a:t>
            </a:r>
          </a:p>
          <a:p>
            <a:pPr algn="ctr"/>
            <a:r>
              <a:rPr lang="en-US" dirty="0" smtClean="0"/>
              <a:t>and eosinophils as well as other leukocytes</a:t>
            </a:r>
            <a:endParaRPr lang="en-US" dirty="0"/>
          </a:p>
        </p:txBody>
      </p:sp>
      <p:sp>
        <p:nvSpPr>
          <p:cNvPr id="8" name="TextBox 7"/>
          <p:cNvSpPr txBox="1"/>
          <p:nvPr/>
        </p:nvSpPr>
        <p:spPr>
          <a:xfrm>
            <a:off x="2523740" y="3352800"/>
            <a:ext cx="3572260" cy="369332"/>
          </a:xfrm>
          <a:prstGeom prst="rect">
            <a:avLst/>
          </a:prstGeom>
          <a:noFill/>
        </p:spPr>
        <p:txBody>
          <a:bodyPr wrap="none" rtlCol="0">
            <a:spAutoFit/>
          </a:bodyPr>
          <a:lstStyle/>
          <a:p>
            <a:r>
              <a:rPr lang="en-US" dirty="0" smtClean="0"/>
              <a:t>Amplifies the inflammatory reaction</a:t>
            </a:r>
            <a:endParaRPr lang="en-US" dirty="0"/>
          </a:p>
        </p:txBody>
      </p:sp>
      <p:sp>
        <p:nvSpPr>
          <p:cNvPr id="9" name="TextBox 8"/>
          <p:cNvSpPr txBox="1"/>
          <p:nvPr/>
        </p:nvSpPr>
        <p:spPr>
          <a:xfrm>
            <a:off x="883181" y="4419600"/>
            <a:ext cx="6813019" cy="369332"/>
          </a:xfrm>
          <a:prstGeom prst="rect">
            <a:avLst/>
          </a:prstGeom>
          <a:noFill/>
        </p:spPr>
        <p:txBody>
          <a:bodyPr wrap="none" rtlCol="0">
            <a:spAutoFit/>
          </a:bodyPr>
          <a:lstStyle/>
          <a:p>
            <a:r>
              <a:rPr lang="en-US" dirty="0" smtClean="0"/>
              <a:t>Structural changes in bronchial wall referred to as “</a:t>
            </a:r>
            <a:r>
              <a:rPr lang="en-US" b="1" dirty="0" smtClean="0"/>
              <a:t>airway remodeling</a:t>
            </a:r>
            <a:r>
              <a:rPr lang="en-US" dirty="0" smtClean="0"/>
              <a:t>”</a:t>
            </a:r>
            <a:endParaRPr lang="en-US" dirty="0"/>
          </a:p>
        </p:txBody>
      </p:sp>
      <p:sp>
        <p:nvSpPr>
          <p:cNvPr id="10" name="TextBox 9"/>
          <p:cNvSpPr txBox="1"/>
          <p:nvPr/>
        </p:nvSpPr>
        <p:spPr>
          <a:xfrm>
            <a:off x="329976" y="5410200"/>
            <a:ext cx="7929735" cy="369332"/>
          </a:xfrm>
          <a:prstGeom prst="rect">
            <a:avLst/>
          </a:prstGeom>
          <a:noFill/>
        </p:spPr>
        <p:txBody>
          <a:bodyPr wrap="none" rtlCol="0">
            <a:spAutoFit/>
          </a:bodyPr>
          <a:lstStyle/>
          <a:p>
            <a:r>
              <a:rPr lang="en-US" b="1" dirty="0" smtClean="0"/>
              <a:t>Hypertrophy</a:t>
            </a:r>
            <a:r>
              <a:rPr lang="en-US" dirty="0" smtClean="0"/>
              <a:t> </a:t>
            </a:r>
            <a:r>
              <a:rPr lang="en-US" b="1" dirty="0" smtClean="0"/>
              <a:t>of bronchial smooth muscle </a:t>
            </a:r>
            <a:r>
              <a:rPr lang="en-US" dirty="0" smtClean="0"/>
              <a:t>and deposition of </a:t>
            </a:r>
            <a:r>
              <a:rPr lang="en-US" b="1" dirty="0" err="1" smtClean="0"/>
              <a:t>subepithelial</a:t>
            </a:r>
            <a:r>
              <a:rPr lang="en-US" dirty="0" smtClean="0"/>
              <a:t> </a:t>
            </a:r>
            <a:r>
              <a:rPr lang="en-US" b="1" dirty="0" smtClean="0"/>
              <a:t>collagen</a:t>
            </a:r>
            <a:endParaRPr lang="en-US" b="1" dirty="0"/>
          </a:p>
        </p:txBody>
      </p:sp>
      <p:cxnSp>
        <p:nvCxnSpPr>
          <p:cNvPr id="12" name="Straight Arrow Connector 11"/>
          <p:cNvCxnSpPr/>
          <p:nvPr/>
        </p:nvCxnSpPr>
        <p:spPr>
          <a:xfrm rot="5400000">
            <a:off x="4039394" y="19042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4039394" y="5028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4039394" y="40378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a:off x="4039394" y="30472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2181" y="6260068"/>
            <a:ext cx="4437690" cy="369332"/>
          </a:xfrm>
          <a:prstGeom prst="rect">
            <a:avLst/>
          </a:prstGeom>
          <a:noFill/>
        </p:spPr>
        <p:txBody>
          <a:bodyPr wrap="none" rtlCol="0">
            <a:spAutoFit/>
          </a:bodyPr>
          <a:lstStyle/>
          <a:p>
            <a:r>
              <a:rPr lang="en-US" b="1" u="sng" dirty="0" smtClean="0"/>
              <a:t>Fig</a:t>
            </a:r>
            <a:r>
              <a:rPr lang="en-US" b="1" dirty="0" smtClean="0"/>
              <a:t>: </a:t>
            </a:r>
            <a:r>
              <a:rPr lang="en-US" b="1" u="sng" dirty="0" smtClean="0"/>
              <a:t>Flowchart of Pathophysiology of Asthma</a:t>
            </a:r>
            <a:endParaRPr lang="en-US" b="1" u="sng" dirty="0"/>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28600"/>
            <a:ext cx="9144000" cy="762000"/>
          </a:xfrm>
          <a:prstGeom prst="rect">
            <a:avLst/>
          </a:prstGeom>
        </p:spPr>
        <p:style>
          <a:lnRef idx="1">
            <a:schemeClr val="accent6"/>
          </a:lnRef>
          <a:fillRef idx="2">
            <a:schemeClr val="accent6"/>
          </a:fillRef>
          <a:effectRef idx="1">
            <a:schemeClr val="accent6"/>
          </a:effectRef>
          <a:fontRef idx="minor">
            <a:schemeClr val="dk1"/>
          </a:fontRef>
        </p:style>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mj-lt"/>
                <a:ea typeface="+mj-ea"/>
                <a:cs typeface="+mj-cs"/>
              </a:rPr>
              <a:t>Selected Bacterial Infections of Respiratory tract</a:t>
            </a:r>
            <a:endParaRPr kumimoji="0" lang="en-US" sz="3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Rectangle 3"/>
          <p:cNvSpPr txBox="1">
            <a:spLocks noChangeArrowheads="1"/>
          </p:cNvSpPr>
          <p:nvPr/>
        </p:nvSpPr>
        <p:spPr>
          <a:xfrm>
            <a:off x="609600" y="1600200"/>
            <a:ext cx="8305800" cy="4495800"/>
          </a:xfrm>
          <a:prstGeom prst="rect">
            <a:avLst/>
          </a:prstGeom>
          <a:noFill/>
        </p:spPr>
        <p:txBody>
          <a:bodyPr/>
          <a:lstStyle/>
          <a:p>
            <a:pPr marL="514350" marR="0" lvl="0" indent="-5143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Pharyngitis</a:t>
            </a:r>
          </a:p>
          <a:p>
            <a:pPr marL="742950" marR="0" lvl="1" indent="-285750" algn="l" defTabSz="914400" rtl="0" eaLnBrk="1" fontAlgn="auto" latinLnBrk="0" hangingPunct="1">
              <a:lnSpc>
                <a:spcPct val="90000"/>
              </a:lnSpc>
              <a:spcBef>
                <a:spcPct val="2000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Group A Strep - </a:t>
            </a:r>
            <a:r>
              <a:rPr kumimoji="0" lang="en-US" sz="2800" b="0" i="1" u="none" strike="noStrike" kern="1200" cap="none" spc="0" normalizeH="0" baseline="0" noProof="0" dirty="0" smtClean="0">
                <a:ln>
                  <a:noFill/>
                </a:ln>
                <a:solidFill>
                  <a:srgbClr val="FF6600"/>
                </a:solidFill>
                <a:effectLst/>
                <a:uLnTx/>
                <a:uFillTx/>
                <a:latin typeface="+mn-lt"/>
                <a:ea typeface="+mn-ea"/>
                <a:cs typeface="+mn-cs"/>
              </a:rPr>
              <a:t>Streptococcus </a:t>
            </a:r>
            <a:r>
              <a:rPr kumimoji="0" lang="en-US" sz="2800" b="0" i="1" u="none" strike="noStrike" kern="1200" cap="none" spc="0" normalizeH="0" baseline="0" noProof="0" dirty="0" err="1" smtClean="0">
                <a:ln>
                  <a:noFill/>
                </a:ln>
                <a:solidFill>
                  <a:srgbClr val="FF6600"/>
                </a:solidFill>
                <a:effectLst/>
                <a:uLnTx/>
                <a:uFillTx/>
                <a:latin typeface="+mn-lt"/>
                <a:ea typeface="+mn-ea"/>
                <a:cs typeface="+mn-cs"/>
              </a:rPr>
              <a:t>pyogenes</a:t>
            </a:r>
            <a:endParaRPr kumimoji="0" lang="en-US" sz="2800" b="0" i="1" u="none" strike="noStrike" kern="1200" cap="none" spc="0" normalizeH="0" baseline="0" noProof="0" dirty="0" smtClean="0">
              <a:ln>
                <a:noFill/>
              </a:ln>
              <a:solidFill>
                <a:srgbClr val="FF6600"/>
              </a:solidFill>
              <a:effectLst/>
              <a:uLnTx/>
              <a:uFillTx/>
              <a:latin typeface="+mn-lt"/>
              <a:ea typeface="+mn-ea"/>
              <a:cs typeface="+mn-cs"/>
            </a:endParaRPr>
          </a:p>
          <a:p>
            <a:pPr marL="742950" marR="0" lvl="1" indent="-285750" algn="l" defTabSz="914400" rtl="0" eaLnBrk="1" fontAlgn="auto" latinLnBrk="0" hangingPunct="1">
              <a:lnSpc>
                <a:spcPct val="90000"/>
              </a:lnSpc>
              <a:spcBef>
                <a:spcPct val="2000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(Many viruses also cause this)</a:t>
            </a:r>
          </a:p>
          <a:p>
            <a:pPr marL="514350" marR="0" lvl="0" indent="-5143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Pneumonia -          </a:t>
            </a:r>
            <a:r>
              <a:rPr kumimoji="0" lang="en-US" sz="2800" b="0" i="1" u="none" strike="noStrike" kern="1200" cap="none" spc="0" normalizeH="0" baseline="0" noProof="0" dirty="0" smtClean="0">
                <a:ln>
                  <a:noFill/>
                </a:ln>
                <a:solidFill>
                  <a:srgbClr val="FF6600"/>
                </a:solidFill>
                <a:effectLst/>
                <a:uLnTx/>
                <a:uFillTx/>
                <a:latin typeface="+mn-lt"/>
                <a:ea typeface="+mn-ea"/>
                <a:cs typeface="+mn-cs"/>
              </a:rPr>
              <a:t>Streptococcus pneumoniae</a:t>
            </a:r>
          </a:p>
          <a:p>
            <a:pPr marL="514350" marR="0" lvl="0" indent="-5143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Diphtheria -            </a:t>
            </a:r>
            <a:r>
              <a:rPr kumimoji="0" lang="en-US" sz="2800" b="0" i="1" u="none" strike="noStrike" kern="1200" cap="none" spc="0" normalizeH="0" baseline="0" noProof="0" dirty="0" err="1" smtClean="0">
                <a:ln>
                  <a:noFill/>
                </a:ln>
                <a:solidFill>
                  <a:srgbClr val="FF6600"/>
                </a:solidFill>
                <a:effectLst/>
                <a:uLnTx/>
                <a:uFillTx/>
                <a:latin typeface="+mn-lt"/>
                <a:ea typeface="+mn-ea"/>
                <a:cs typeface="+mn-cs"/>
              </a:rPr>
              <a:t>Corynebacterium</a:t>
            </a:r>
            <a:r>
              <a:rPr kumimoji="0" lang="en-US" sz="2800" b="0" i="1" u="none" strike="noStrike" kern="1200" cap="none" spc="0" normalizeH="0" baseline="0" noProof="0" dirty="0" smtClean="0">
                <a:ln>
                  <a:noFill/>
                </a:ln>
                <a:solidFill>
                  <a:srgbClr val="FF6600"/>
                </a:solidFill>
                <a:effectLst/>
                <a:uLnTx/>
                <a:uFillTx/>
                <a:latin typeface="+mn-lt"/>
                <a:ea typeface="+mn-ea"/>
                <a:cs typeface="+mn-cs"/>
              </a:rPr>
              <a:t> </a:t>
            </a:r>
            <a:r>
              <a:rPr kumimoji="0" lang="en-US" sz="2800" b="0" i="1" u="none" strike="noStrike" kern="1200" cap="none" spc="0" normalizeH="0" baseline="0" noProof="0" dirty="0" err="1" smtClean="0">
                <a:ln>
                  <a:noFill/>
                </a:ln>
                <a:solidFill>
                  <a:srgbClr val="FF6600"/>
                </a:solidFill>
                <a:effectLst/>
                <a:uLnTx/>
                <a:uFillTx/>
                <a:latin typeface="+mn-lt"/>
                <a:ea typeface="+mn-ea"/>
                <a:cs typeface="+mn-cs"/>
              </a:rPr>
              <a:t>diphtheriae</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a:t>
            </a:r>
          </a:p>
          <a:p>
            <a:pPr marL="514350" marR="0" lvl="0" indent="-5143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Tuberculosis</a:t>
            </a:r>
            <a:r>
              <a:rPr kumimoji="0" lang="en-US" sz="2800" b="0" i="1" u="none" strike="noStrike" kern="1200" cap="none" spc="0" normalizeH="0" baseline="0" noProof="0" dirty="0" smtClean="0">
                <a:ln>
                  <a:noFill/>
                </a:ln>
                <a:solidFill>
                  <a:schemeClr val="tx1"/>
                </a:solidFill>
                <a:effectLst/>
                <a:uLnTx/>
                <a:uFillTx/>
                <a:latin typeface="+mn-lt"/>
                <a:ea typeface="+mn-ea"/>
                <a:cs typeface="+mn-cs"/>
              </a:rPr>
              <a:t> -        </a:t>
            </a:r>
            <a:r>
              <a:rPr kumimoji="0" lang="en-US" sz="2800" b="0" i="1" u="none" strike="noStrike" kern="1200" cap="none" spc="0" normalizeH="0" baseline="0" noProof="0" dirty="0" smtClean="0">
                <a:ln>
                  <a:noFill/>
                </a:ln>
                <a:solidFill>
                  <a:srgbClr val="FF6600"/>
                </a:solidFill>
                <a:effectLst/>
                <a:uLnTx/>
                <a:uFillTx/>
                <a:latin typeface="+mn-lt"/>
                <a:ea typeface="+mn-ea"/>
                <a:cs typeface="+mn-cs"/>
              </a:rPr>
              <a:t>Mycobacterium tuberculosis</a:t>
            </a:r>
          </a:p>
          <a:p>
            <a:pPr marL="514350" marR="0" lvl="0" indent="-5143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Whooping cough -  </a:t>
            </a:r>
            <a:r>
              <a:rPr kumimoji="0" lang="en-US" sz="2800" b="0" i="1" u="none" strike="noStrike" kern="1200" cap="none" spc="0" normalizeH="0" baseline="0" noProof="0" dirty="0" err="1" smtClean="0">
                <a:ln>
                  <a:noFill/>
                </a:ln>
                <a:solidFill>
                  <a:srgbClr val="FF6600"/>
                </a:solidFill>
                <a:effectLst/>
                <a:uLnTx/>
                <a:uFillTx/>
                <a:latin typeface="+mn-lt"/>
                <a:ea typeface="+mn-ea"/>
                <a:cs typeface="+mn-cs"/>
              </a:rPr>
              <a:t>Bordetella</a:t>
            </a:r>
            <a:r>
              <a:rPr kumimoji="0" lang="en-US" sz="2800" b="0" i="1" u="none" strike="noStrike" kern="1200" cap="none" spc="0" normalizeH="0" baseline="0" noProof="0" dirty="0" smtClean="0">
                <a:ln>
                  <a:noFill/>
                </a:ln>
                <a:solidFill>
                  <a:srgbClr val="FF6600"/>
                </a:solidFill>
                <a:effectLst/>
                <a:uLnTx/>
                <a:uFillTx/>
                <a:latin typeface="+mn-lt"/>
                <a:ea typeface="+mn-ea"/>
                <a:cs typeface="+mn-cs"/>
              </a:rPr>
              <a:t> </a:t>
            </a:r>
            <a:r>
              <a:rPr kumimoji="0" lang="en-US" sz="2800" b="0" i="1" u="none" strike="noStrike" kern="1200" cap="none" spc="0" normalizeH="0" baseline="0" noProof="0" dirty="0" err="1" smtClean="0">
                <a:ln>
                  <a:noFill/>
                </a:ln>
                <a:solidFill>
                  <a:srgbClr val="FF6600"/>
                </a:solidFill>
                <a:effectLst/>
                <a:uLnTx/>
                <a:uFillTx/>
                <a:latin typeface="+mn-lt"/>
                <a:ea typeface="+mn-ea"/>
                <a:cs typeface="+mn-cs"/>
              </a:rPr>
              <a:t>pertussis</a:t>
            </a:r>
            <a:endParaRPr kumimoji="0" lang="en-US" sz="2800" b="0" i="1" u="none" strike="noStrike" kern="1200" cap="none" spc="0" normalizeH="0" baseline="0" noProof="0" dirty="0" smtClean="0">
              <a:ln>
                <a:noFill/>
              </a:ln>
              <a:solidFill>
                <a:srgbClr val="FF6600"/>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Tx/>
              <a:buNone/>
              <a:tabLst/>
              <a:defRPr/>
            </a:pPr>
            <a:endParaRPr kumimoji="0" lang="en-US" sz="2800" b="0" i="1" u="none" strike="noStrike" kern="1200" cap="none" spc="0" normalizeH="0" baseline="0" noProof="0" dirty="0">
              <a:ln>
                <a:noFill/>
              </a:ln>
              <a:solidFill>
                <a:srgbClr val="FF6600"/>
              </a:solidFill>
              <a:effectLst/>
              <a:uLnTx/>
              <a:uFillTx/>
              <a:latin typeface="+mn-lt"/>
              <a:ea typeface="+mn-ea"/>
              <a:cs typeface="+mn-cs"/>
            </a:endParaRPr>
          </a:p>
        </p:txBody>
      </p:sp>
    </p:spTree>
  </p:cSld>
  <p:clrMapOvr>
    <a:masterClrMapping/>
  </p:clrMapOvr>
  <p:transition spd="slow">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pic>
        <p:nvPicPr>
          <p:cNvPr id="1026" name="Picture 2" descr="C:\Users\krishna bastola\Desktop\kjkjk.jpg"/>
          <p:cNvPicPr>
            <a:picLocks noChangeAspect="1" noChangeArrowheads="1"/>
          </p:cNvPicPr>
          <p:nvPr/>
        </p:nvPicPr>
        <p:blipFill>
          <a:blip r:embed="rId2"/>
          <a:srcRect/>
          <a:stretch>
            <a:fillRect/>
          </a:stretch>
        </p:blipFill>
        <p:spPr bwMode="auto">
          <a:xfrm>
            <a:off x="111471" y="1524000"/>
            <a:ext cx="4231929" cy="2790825"/>
          </a:xfrm>
          <a:prstGeom prst="rect">
            <a:avLst/>
          </a:prstGeom>
        </p:spPr>
        <p:style>
          <a:lnRef idx="2">
            <a:schemeClr val="accent1"/>
          </a:lnRef>
          <a:fillRef idx="1">
            <a:schemeClr val="lt1"/>
          </a:fillRef>
          <a:effectRef idx="0">
            <a:schemeClr val="accent1"/>
          </a:effectRef>
          <a:fontRef idx="minor">
            <a:schemeClr val="dk1"/>
          </a:fontRef>
        </p:style>
      </p:pic>
      <p:pic>
        <p:nvPicPr>
          <p:cNvPr id="1027" name="Picture 3" descr="C:\Users\krishna bastola\Desktop\hjhh.jpg"/>
          <p:cNvPicPr>
            <a:picLocks noChangeAspect="1" noChangeArrowheads="1"/>
          </p:cNvPicPr>
          <p:nvPr/>
        </p:nvPicPr>
        <p:blipFill>
          <a:blip r:embed="rId3"/>
          <a:srcRect/>
          <a:stretch>
            <a:fillRect/>
          </a:stretch>
        </p:blipFill>
        <p:spPr bwMode="auto">
          <a:xfrm>
            <a:off x="4800600" y="838200"/>
            <a:ext cx="4038600" cy="4063685"/>
          </a:xfrm>
          <a:prstGeom prst="rect">
            <a:avLst/>
          </a:prstGeom>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1905000" y="4572000"/>
            <a:ext cx="952505" cy="369332"/>
          </a:xfrm>
          <a:prstGeom prst="rect">
            <a:avLst/>
          </a:prstGeom>
          <a:noFill/>
        </p:spPr>
        <p:txBody>
          <a:bodyPr wrap="none" rtlCol="0">
            <a:spAutoFit/>
          </a:bodyPr>
          <a:lstStyle/>
          <a:p>
            <a:r>
              <a:rPr lang="en-US" b="1" u="sng" dirty="0" smtClean="0"/>
              <a:t>Normal </a:t>
            </a:r>
            <a:endParaRPr lang="en-US" b="1" u="sng" dirty="0"/>
          </a:p>
        </p:txBody>
      </p:sp>
      <p:sp>
        <p:nvSpPr>
          <p:cNvPr id="6" name="TextBox 5"/>
          <p:cNvSpPr txBox="1"/>
          <p:nvPr/>
        </p:nvSpPr>
        <p:spPr>
          <a:xfrm>
            <a:off x="6509949" y="4953000"/>
            <a:ext cx="1872051" cy="369332"/>
          </a:xfrm>
          <a:prstGeom prst="rect">
            <a:avLst/>
          </a:prstGeom>
          <a:noFill/>
        </p:spPr>
        <p:txBody>
          <a:bodyPr wrap="none" rtlCol="0">
            <a:spAutoFit/>
          </a:bodyPr>
          <a:lstStyle/>
          <a:p>
            <a:r>
              <a:rPr lang="en-US" b="1" u="sng" dirty="0" smtClean="0"/>
              <a:t>Bronchial Asthma</a:t>
            </a:r>
            <a:endParaRPr lang="en-US" b="1" u="sng" dirty="0"/>
          </a:p>
        </p:txBody>
      </p:sp>
      <p:sp>
        <p:nvSpPr>
          <p:cNvPr id="7" name="Rectangle 6"/>
          <p:cNvSpPr/>
          <p:nvPr/>
        </p:nvSpPr>
        <p:spPr>
          <a:xfrm>
            <a:off x="0" y="5382161"/>
            <a:ext cx="9144000" cy="1323439"/>
          </a:xfrm>
          <a:prstGeom prst="rect">
            <a:avLst/>
          </a:prstGeom>
        </p:spPr>
        <p:txBody>
          <a:bodyPr wrap="square">
            <a:spAutoFit/>
          </a:bodyPr>
          <a:lstStyle/>
          <a:p>
            <a:pPr algn="just"/>
            <a:r>
              <a:rPr lang="en-US" sz="1600" b="1" dirty="0" smtClean="0"/>
              <a:t>Fig: </a:t>
            </a:r>
            <a:r>
              <a:rPr lang="en-US" sz="1600" dirty="0" smtClean="0"/>
              <a:t>Comparison of a </a:t>
            </a:r>
            <a:r>
              <a:rPr lang="en-US" sz="1600" b="1" dirty="0" smtClean="0"/>
              <a:t>normal bronchus </a:t>
            </a:r>
            <a:r>
              <a:rPr lang="en-US" sz="1600" dirty="0" smtClean="0"/>
              <a:t>with that in a patient with </a:t>
            </a:r>
            <a:r>
              <a:rPr lang="en-US" sz="1600" b="1" dirty="0" smtClean="0"/>
              <a:t>asthma</a:t>
            </a:r>
            <a:r>
              <a:rPr lang="en-US" sz="1600" dirty="0" smtClean="0"/>
              <a:t>. Note the </a:t>
            </a:r>
            <a:r>
              <a:rPr lang="en-US" sz="1600" b="1" dirty="0" smtClean="0"/>
              <a:t>accumulation of mucus </a:t>
            </a:r>
            <a:r>
              <a:rPr lang="en-US" sz="1600" dirty="0" smtClean="0"/>
              <a:t>in the bronchial lumen resulting from an increase in the number of mucus-secreting </a:t>
            </a:r>
            <a:r>
              <a:rPr lang="en-US" sz="1600" b="1" dirty="0" smtClean="0"/>
              <a:t>goblet cells </a:t>
            </a:r>
            <a:r>
              <a:rPr lang="en-US" sz="1600" dirty="0" smtClean="0"/>
              <a:t>in the mucosa and </a:t>
            </a:r>
            <a:r>
              <a:rPr lang="en-US" sz="1600" b="1" dirty="0" smtClean="0"/>
              <a:t>hypertrophy</a:t>
            </a:r>
            <a:r>
              <a:rPr lang="en-US" sz="1600" dirty="0" smtClean="0"/>
              <a:t> of </a:t>
            </a:r>
            <a:r>
              <a:rPr lang="en-US" sz="1600" dirty="0" err="1" smtClean="0"/>
              <a:t>submucosal</a:t>
            </a:r>
            <a:r>
              <a:rPr lang="en-US" sz="1600" dirty="0" smtClean="0"/>
              <a:t> glands. In addition, there is intense </a:t>
            </a:r>
            <a:r>
              <a:rPr lang="en-US" sz="1600" b="1" dirty="0" smtClean="0"/>
              <a:t>chronic inflammation </a:t>
            </a:r>
            <a:r>
              <a:rPr lang="en-US" sz="1600" dirty="0" smtClean="0"/>
              <a:t>due to recruitment of </a:t>
            </a:r>
            <a:r>
              <a:rPr lang="en-US" sz="1600" b="1" dirty="0" smtClean="0"/>
              <a:t>eosinophils</a:t>
            </a:r>
            <a:r>
              <a:rPr lang="en-US" sz="1600" dirty="0" smtClean="0"/>
              <a:t>, </a:t>
            </a:r>
            <a:r>
              <a:rPr lang="en-US" sz="1600" b="1" dirty="0" smtClean="0"/>
              <a:t>macrophages</a:t>
            </a:r>
            <a:r>
              <a:rPr lang="en-US" sz="1600" dirty="0" smtClean="0"/>
              <a:t>, and other </a:t>
            </a:r>
            <a:r>
              <a:rPr lang="en-US" sz="1600" b="1" dirty="0" smtClean="0"/>
              <a:t>inflammatory</a:t>
            </a:r>
            <a:r>
              <a:rPr lang="en-US" sz="1600" dirty="0" smtClean="0"/>
              <a:t> </a:t>
            </a:r>
            <a:r>
              <a:rPr lang="en-US" sz="1600" b="1" dirty="0" smtClean="0"/>
              <a:t>cells</a:t>
            </a:r>
            <a:r>
              <a:rPr lang="en-US" sz="1600" dirty="0" smtClean="0"/>
              <a:t>. Basement membrane underlying the mucosal epithelium is </a:t>
            </a:r>
            <a:r>
              <a:rPr lang="en-US" sz="1600" b="1" dirty="0" smtClean="0"/>
              <a:t>thickened</a:t>
            </a:r>
            <a:r>
              <a:rPr lang="en-US" sz="1600" dirty="0" smtClean="0"/>
              <a:t>, and smooth muscle cells exhibit </a:t>
            </a:r>
            <a:r>
              <a:rPr lang="en-US" sz="1600" b="1" dirty="0" smtClean="0"/>
              <a:t>hypertrophy</a:t>
            </a:r>
            <a:r>
              <a:rPr lang="en-US" sz="1600" dirty="0" smtClean="0"/>
              <a:t> and </a:t>
            </a:r>
            <a:r>
              <a:rPr lang="en-US" sz="1600" b="1" dirty="0" smtClean="0"/>
              <a:t>hyperplasia</a:t>
            </a:r>
            <a:r>
              <a:rPr lang="en-US" sz="1600" dirty="0" smtClean="0"/>
              <a:t>.</a:t>
            </a:r>
            <a:endParaRPr lang="en-US" sz="1600" dirty="0"/>
          </a:p>
        </p:txBody>
      </p:sp>
    </p:spTree>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TextBox 2"/>
          <p:cNvSpPr txBox="1"/>
          <p:nvPr/>
        </p:nvSpPr>
        <p:spPr>
          <a:xfrm>
            <a:off x="0" y="1167348"/>
            <a:ext cx="3392788" cy="430887"/>
          </a:xfrm>
          <a:prstGeom prst="rect">
            <a:avLst/>
          </a:prstGeom>
          <a:noFill/>
        </p:spPr>
        <p:txBody>
          <a:bodyPr wrap="none" rtlCol="0">
            <a:spAutoFit/>
          </a:bodyPr>
          <a:lstStyle/>
          <a:p>
            <a:r>
              <a:rPr lang="en-US" sz="2200" b="1" dirty="0" smtClean="0"/>
              <a:t>Clinical features of Asthma:</a:t>
            </a:r>
            <a:endParaRPr lang="en-US" sz="2200" b="1" dirty="0"/>
          </a:p>
        </p:txBody>
      </p:sp>
      <p:sp>
        <p:nvSpPr>
          <p:cNvPr id="4" name="TextBox 3"/>
          <p:cNvSpPr txBox="1"/>
          <p:nvPr/>
        </p:nvSpPr>
        <p:spPr>
          <a:xfrm>
            <a:off x="1" y="1624548"/>
            <a:ext cx="9144000" cy="4154984"/>
          </a:xfrm>
          <a:prstGeom prst="rect">
            <a:avLst/>
          </a:prstGeom>
          <a:noFill/>
        </p:spPr>
        <p:txBody>
          <a:bodyPr wrap="square" rtlCol="0">
            <a:spAutoFit/>
          </a:bodyPr>
          <a:lstStyle/>
          <a:p>
            <a:pPr marL="342900" indent="-342900" algn="just">
              <a:buFont typeface="Arial" pitchFamily="34" charset="0"/>
              <a:buChar char="•"/>
            </a:pPr>
            <a:r>
              <a:rPr lang="en-US" sz="2200" dirty="0" smtClean="0"/>
              <a:t>Recurrent episodes of wheezing, chest tightness, breathlessness and cough</a:t>
            </a:r>
          </a:p>
          <a:p>
            <a:pPr marL="342900" indent="-342900" algn="just">
              <a:buFont typeface="Arial" pitchFamily="34" charset="0"/>
              <a:buChar char="•"/>
            </a:pPr>
            <a:r>
              <a:rPr lang="en-US" sz="2200" dirty="0" smtClean="0"/>
              <a:t>Asthma attacks frequently occur at night or in the early morning</a:t>
            </a:r>
          </a:p>
          <a:p>
            <a:pPr marL="342900" indent="-342900" algn="just">
              <a:buFont typeface="Arial" pitchFamily="34" charset="0"/>
              <a:buChar char="•"/>
            </a:pPr>
            <a:r>
              <a:rPr lang="en-US" sz="2200" dirty="0" smtClean="0"/>
              <a:t>Expiration requires effort and becomes prolonged</a:t>
            </a:r>
          </a:p>
          <a:p>
            <a:pPr marL="342900" indent="-342900" algn="just">
              <a:buFont typeface="Arial" pitchFamily="34" charset="0"/>
              <a:buChar char="•"/>
            </a:pPr>
            <a:r>
              <a:rPr lang="en-US" sz="2200" dirty="0" smtClean="0"/>
              <a:t>As exacerbation progresses, central cyanosis (bluish) secondary to severe hypoxia may occur</a:t>
            </a:r>
          </a:p>
          <a:p>
            <a:pPr marL="342900" indent="-342900" algn="just">
              <a:buFont typeface="Arial" pitchFamily="34" charset="0"/>
              <a:buChar char="•"/>
            </a:pPr>
            <a:r>
              <a:rPr lang="en-US" sz="2200" dirty="0" smtClean="0"/>
              <a:t>Additional symptoms, such as diaphoresis (sweating), tachycardia, and a widened pulse pressure may occur</a:t>
            </a:r>
          </a:p>
          <a:p>
            <a:pPr marL="342900" indent="-342900" algn="just">
              <a:buFont typeface="Arial" pitchFamily="34" charset="0"/>
              <a:buChar char="•"/>
            </a:pPr>
            <a:r>
              <a:rPr lang="en-US" sz="2200" dirty="0" smtClean="0"/>
              <a:t>Exercise-induced asthma: maximal symptoms during exercise</a:t>
            </a:r>
          </a:p>
          <a:p>
            <a:pPr marL="342900" indent="-342900" algn="just">
              <a:buFont typeface="Arial" pitchFamily="34" charset="0"/>
              <a:buChar char="•"/>
            </a:pPr>
            <a:r>
              <a:rPr lang="en-US" sz="2200" dirty="0" smtClean="0"/>
              <a:t>A severe, continuous reaction, status </a:t>
            </a:r>
            <a:r>
              <a:rPr lang="en-US" sz="2200" dirty="0" err="1" smtClean="0"/>
              <a:t>asthmaticus</a:t>
            </a:r>
            <a:r>
              <a:rPr lang="en-US" sz="2200" dirty="0" smtClean="0"/>
              <a:t> (repeated attacks of asthma), may occur</a:t>
            </a:r>
          </a:p>
          <a:p>
            <a:pPr marL="342900" indent="-342900" algn="just">
              <a:buFont typeface="Arial" pitchFamily="34" charset="0"/>
              <a:buChar char="•"/>
            </a:pPr>
            <a:r>
              <a:rPr lang="en-US" sz="2200" dirty="0" smtClean="0"/>
              <a:t>Eczema (dermatitis), rashes and temporary edema are allergic reactions that may be noted with asthma.</a:t>
            </a:r>
            <a:endParaRPr lang="en-US" sz="2200" dirty="0"/>
          </a:p>
        </p:txBody>
      </p:sp>
    </p:spTree>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3" name="Rectangle 2"/>
          <p:cNvSpPr/>
          <p:nvPr/>
        </p:nvSpPr>
        <p:spPr>
          <a:xfrm>
            <a:off x="0" y="1143000"/>
            <a:ext cx="9144000" cy="5016758"/>
          </a:xfrm>
          <a:prstGeom prst="rect">
            <a:avLst/>
          </a:prstGeom>
        </p:spPr>
        <p:txBody>
          <a:bodyPr wrap="square">
            <a:spAutoFit/>
          </a:bodyPr>
          <a:lstStyle/>
          <a:p>
            <a:pPr algn="just"/>
            <a:r>
              <a:rPr lang="en-US" sz="2000" b="1" dirty="0" smtClean="0"/>
              <a:t>MORPHOLOGIC FEATURES in Asthma:</a:t>
            </a:r>
            <a:endParaRPr lang="en-US" sz="2000" b="1" i="1" dirty="0" smtClean="0"/>
          </a:p>
          <a:p>
            <a:pPr algn="just"/>
            <a:r>
              <a:rPr lang="en-US" sz="2000" b="1" i="1" dirty="0" smtClean="0"/>
              <a:t>Grossly, </a:t>
            </a:r>
          </a:p>
          <a:p>
            <a:pPr algn="just"/>
            <a:r>
              <a:rPr lang="en-US" sz="2000" dirty="0" smtClean="0"/>
              <a:t>The lungs are over distended due to over-inflation. The cut surface shows characteristic occlusion of the bronchi and bronchioles by </a:t>
            </a:r>
            <a:r>
              <a:rPr lang="en-US" sz="2000" b="1" dirty="0" smtClean="0"/>
              <a:t>viscid mucus plugs</a:t>
            </a:r>
            <a:r>
              <a:rPr lang="en-US" sz="2000" dirty="0" smtClean="0"/>
              <a:t>.</a:t>
            </a:r>
          </a:p>
          <a:p>
            <a:pPr algn="just"/>
            <a:endParaRPr lang="en-US" sz="2000" b="1" i="1" dirty="0" smtClean="0"/>
          </a:p>
          <a:p>
            <a:pPr algn="just"/>
            <a:r>
              <a:rPr lang="en-US" sz="2000" b="1" i="1" dirty="0" smtClean="0"/>
              <a:t>Microscopically, </a:t>
            </a:r>
            <a:r>
              <a:rPr lang="en-US" sz="2000" dirty="0" smtClean="0"/>
              <a:t>the following changes are observed:</a:t>
            </a:r>
          </a:p>
          <a:p>
            <a:pPr marL="457200" indent="-457200" algn="just">
              <a:buAutoNum type="arabicPeriod"/>
            </a:pPr>
            <a:r>
              <a:rPr lang="en-US" sz="2000" dirty="0" smtClean="0"/>
              <a:t>The mucus plugs contain </a:t>
            </a:r>
            <a:r>
              <a:rPr lang="en-US" sz="2000" b="1" dirty="0" smtClean="0"/>
              <a:t>normal</a:t>
            </a:r>
            <a:r>
              <a:rPr lang="en-US" sz="2000" dirty="0" smtClean="0"/>
              <a:t> or </a:t>
            </a:r>
            <a:r>
              <a:rPr lang="en-US" sz="2000" b="1" dirty="0" smtClean="0"/>
              <a:t>degenerated</a:t>
            </a:r>
            <a:r>
              <a:rPr lang="en-US" sz="2000" dirty="0" smtClean="0"/>
              <a:t> respiratory </a:t>
            </a:r>
            <a:r>
              <a:rPr lang="en-US" sz="2000" b="1" dirty="0" smtClean="0">
                <a:solidFill>
                  <a:srgbClr val="FF0000"/>
                </a:solidFill>
              </a:rPr>
              <a:t>epithelium</a:t>
            </a:r>
            <a:r>
              <a:rPr lang="en-US" sz="2000" dirty="0" smtClean="0"/>
              <a:t> forming twisted strips called </a:t>
            </a:r>
            <a:r>
              <a:rPr lang="en-US" sz="2000" b="1" i="1" dirty="0" err="1" smtClean="0">
                <a:solidFill>
                  <a:srgbClr val="7030A0"/>
                </a:solidFill>
              </a:rPr>
              <a:t>Curschmann’s</a:t>
            </a:r>
            <a:r>
              <a:rPr lang="en-US" sz="2000" b="1" i="1" dirty="0" smtClean="0">
                <a:solidFill>
                  <a:srgbClr val="7030A0"/>
                </a:solidFill>
              </a:rPr>
              <a:t> spirals</a:t>
            </a:r>
            <a:r>
              <a:rPr lang="en-US" sz="2000" i="1" dirty="0" smtClean="0"/>
              <a:t>.</a:t>
            </a:r>
          </a:p>
          <a:p>
            <a:pPr marL="457200" indent="-457200" algn="just">
              <a:buAutoNum type="arabicPeriod"/>
            </a:pPr>
            <a:endParaRPr lang="en-US" sz="2000" i="1" dirty="0" smtClean="0"/>
          </a:p>
          <a:p>
            <a:pPr marL="457200" indent="-457200" algn="just">
              <a:buAutoNum type="arabicPeriod"/>
            </a:pPr>
            <a:r>
              <a:rPr lang="en-US" sz="2000" dirty="0" smtClean="0"/>
              <a:t>The sputum usually contains numerous </a:t>
            </a:r>
            <a:r>
              <a:rPr lang="en-US" sz="2000" b="1" dirty="0" smtClean="0">
                <a:solidFill>
                  <a:srgbClr val="FF0000"/>
                </a:solidFill>
              </a:rPr>
              <a:t>eosinophils</a:t>
            </a:r>
            <a:r>
              <a:rPr lang="en-US" sz="2000" dirty="0" smtClean="0"/>
              <a:t> and </a:t>
            </a:r>
            <a:r>
              <a:rPr lang="en-US" sz="2000" b="1" dirty="0" smtClean="0"/>
              <a:t>diamond-shaped</a:t>
            </a:r>
            <a:r>
              <a:rPr lang="en-US" sz="2000" dirty="0" smtClean="0"/>
              <a:t> </a:t>
            </a:r>
            <a:r>
              <a:rPr lang="en-US" sz="2000" b="1" dirty="0" smtClean="0"/>
              <a:t>crystals</a:t>
            </a:r>
            <a:r>
              <a:rPr lang="en-US" sz="2000" dirty="0" smtClean="0"/>
              <a:t> derived from eosinophils called </a:t>
            </a:r>
            <a:r>
              <a:rPr lang="en-US" sz="2000" b="1" i="1" dirty="0" smtClean="0">
                <a:solidFill>
                  <a:srgbClr val="7030A0"/>
                </a:solidFill>
              </a:rPr>
              <a:t>Charcot-Leyden crystals</a:t>
            </a:r>
            <a:r>
              <a:rPr lang="en-US" sz="2000" i="1" dirty="0" smtClean="0">
                <a:solidFill>
                  <a:srgbClr val="7030A0"/>
                </a:solidFill>
              </a:rPr>
              <a:t>.</a:t>
            </a:r>
          </a:p>
          <a:p>
            <a:pPr marL="457200" indent="-457200" algn="just">
              <a:buAutoNum type="arabicPeriod"/>
            </a:pPr>
            <a:endParaRPr lang="en-US" sz="2000" i="1" dirty="0" smtClean="0"/>
          </a:p>
          <a:p>
            <a:pPr marL="457200" indent="-457200" algn="just">
              <a:buAutoNum type="arabicPeriod"/>
            </a:pPr>
            <a:r>
              <a:rPr lang="en-US" sz="2000" dirty="0" smtClean="0"/>
              <a:t>The bronchial wall shows </a:t>
            </a:r>
            <a:r>
              <a:rPr lang="en-US" sz="2000" b="1" dirty="0" smtClean="0">
                <a:solidFill>
                  <a:srgbClr val="7030A0"/>
                </a:solidFill>
              </a:rPr>
              <a:t>thickened basement membrane </a:t>
            </a:r>
            <a:r>
              <a:rPr lang="en-US" sz="2000" dirty="0" smtClean="0"/>
              <a:t>of the bronchial epithelium, </a:t>
            </a:r>
            <a:r>
              <a:rPr lang="en-US" sz="2000" dirty="0" err="1" smtClean="0"/>
              <a:t>submucosal</a:t>
            </a:r>
            <a:r>
              <a:rPr lang="en-US" sz="2000" dirty="0" smtClean="0"/>
              <a:t> oedema and inflammatory infiltrate consisting of </a:t>
            </a:r>
            <a:r>
              <a:rPr lang="en-US" sz="2000" b="1" dirty="0" smtClean="0"/>
              <a:t>lymphocytes</a:t>
            </a:r>
            <a:r>
              <a:rPr lang="en-US" sz="2000" dirty="0" smtClean="0"/>
              <a:t> and </a:t>
            </a:r>
            <a:r>
              <a:rPr lang="en-US" sz="2000" b="1" dirty="0" smtClean="0"/>
              <a:t>plasma</a:t>
            </a:r>
            <a:r>
              <a:rPr lang="en-US" sz="2000" dirty="0" smtClean="0"/>
              <a:t> </a:t>
            </a:r>
            <a:r>
              <a:rPr lang="en-US" sz="2000" b="1" dirty="0" smtClean="0"/>
              <a:t>cells</a:t>
            </a:r>
            <a:r>
              <a:rPr lang="en-US" sz="2000" dirty="0" smtClean="0"/>
              <a:t> with prominence of </a:t>
            </a:r>
            <a:r>
              <a:rPr lang="en-US" sz="2000" b="1" dirty="0" smtClean="0"/>
              <a:t>eosinophils</a:t>
            </a:r>
            <a:r>
              <a:rPr lang="en-US" sz="2000" dirty="0" smtClean="0"/>
              <a:t>. There is </a:t>
            </a:r>
            <a:r>
              <a:rPr lang="en-US" sz="2000" b="1" dirty="0" smtClean="0"/>
              <a:t>hypertrophy</a:t>
            </a:r>
            <a:r>
              <a:rPr lang="en-US" sz="2000" dirty="0" smtClean="0"/>
              <a:t> of </a:t>
            </a:r>
            <a:r>
              <a:rPr lang="en-US" sz="2000" b="1" dirty="0" err="1" smtClean="0">
                <a:solidFill>
                  <a:srgbClr val="FF0000"/>
                </a:solidFill>
              </a:rPr>
              <a:t>submucosal</a:t>
            </a:r>
            <a:r>
              <a:rPr lang="en-US" sz="2000" b="1" dirty="0" smtClean="0">
                <a:solidFill>
                  <a:srgbClr val="FF0000"/>
                </a:solidFill>
              </a:rPr>
              <a:t> glands </a:t>
            </a:r>
            <a:r>
              <a:rPr lang="en-US" sz="2000" dirty="0" smtClean="0"/>
              <a:t>as well as of the </a:t>
            </a:r>
            <a:r>
              <a:rPr lang="en-US" sz="2000" b="1" dirty="0" smtClean="0">
                <a:solidFill>
                  <a:srgbClr val="FF0000"/>
                </a:solidFill>
              </a:rPr>
              <a:t>bronchial smooth muscle</a:t>
            </a:r>
            <a:r>
              <a:rPr lang="en-US" sz="2000" dirty="0" smtClean="0"/>
              <a:t>.</a:t>
            </a: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05000" y="1295400"/>
            <a:ext cx="5409387" cy="3890963"/>
          </a:xfrm>
          <a:prstGeom prst="rect">
            <a:avLst/>
          </a:prstGeom>
          <a:noFill/>
          <a:ln w="9525">
            <a:noFill/>
            <a:miter lim="800000"/>
            <a:headEnd/>
            <a:tailEnd/>
          </a:ln>
          <a:effectLst/>
        </p:spPr>
      </p:pic>
      <p:sp>
        <p:nvSpPr>
          <p:cNvPr id="3" name="TextBox 2"/>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4" name="Rectangle 3"/>
          <p:cNvSpPr/>
          <p:nvPr/>
        </p:nvSpPr>
        <p:spPr>
          <a:xfrm>
            <a:off x="0" y="5706070"/>
            <a:ext cx="9144000" cy="646331"/>
          </a:xfrm>
          <a:prstGeom prst="rect">
            <a:avLst/>
          </a:prstGeom>
        </p:spPr>
        <p:txBody>
          <a:bodyPr wrap="square">
            <a:spAutoFit/>
          </a:bodyPr>
          <a:lstStyle/>
          <a:p>
            <a:pPr algn="just"/>
            <a:r>
              <a:rPr lang="en-US" b="1" dirty="0" smtClean="0"/>
              <a:t>Fig: </a:t>
            </a:r>
            <a:r>
              <a:rPr lang="en-US" dirty="0" smtClean="0"/>
              <a:t>Diagrammatic appearance of </a:t>
            </a:r>
            <a:r>
              <a:rPr lang="en-US" dirty="0" err="1" smtClean="0"/>
              <a:t>Curschmann’s</a:t>
            </a:r>
            <a:r>
              <a:rPr lang="en-US" dirty="0" smtClean="0"/>
              <a:t> spiral and Charcot-Leyden crystals found in mucus plugs in patients with bronchial asthma.</a:t>
            </a:r>
            <a:endParaRPr lang="en-US" dirty="0"/>
          </a:p>
        </p:txBody>
      </p:sp>
    </p:spTree>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0400" y="1295400"/>
            <a:ext cx="251459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just"/>
            <a:r>
              <a:rPr lang="en-US" sz="2400" b="1" dirty="0" smtClean="0"/>
              <a:t>BRONCHIECTASIS:</a:t>
            </a:r>
            <a:endParaRPr lang="en-US" sz="2400" dirty="0" smtClean="0"/>
          </a:p>
        </p:txBody>
      </p:sp>
      <p:sp>
        <p:nvSpPr>
          <p:cNvPr id="3" name="TextBox 2"/>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pic>
        <p:nvPicPr>
          <p:cNvPr id="1026" name="Picture 2" descr="C:\Users\Admin\Desktop\bronch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96" y="2116789"/>
            <a:ext cx="7629004" cy="4284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1" y="990601"/>
            <a:ext cx="251459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just"/>
            <a:r>
              <a:rPr lang="en-US" sz="2400" b="1" dirty="0" smtClean="0"/>
              <a:t>BRONCHIECTASIS:</a:t>
            </a:r>
            <a:endParaRPr lang="en-US" sz="2400" dirty="0" smtClean="0"/>
          </a:p>
        </p:txBody>
      </p:sp>
      <p:sp>
        <p:nvSpPr>
          <p:cNvPr id="3" name="TextBox 2"/>
          <p:cNvSpPr txBox="1"/>
          <p:nvPr/>
        </p:nvSpPr>
        <p:spPr>
          <a:xfrm>
            <a:off x="946042" y="152400"/>
            <a:ext cx="720735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Chronic Obstructive Pulmonary Disease (COPD)</a:t>
            </a:r>
          </a:p>
        </p:txBody>
      </p:sp>
      <p:sp>
        <p:nvSpPr>
          <p:cNvPr id="4" name="Rectangle 3"/>
          <p:cNvSpPr/>
          <p:nvPr/>
        </p:nvSpPr>
        <p:spPr>
          <a:xfrm>
            <a:off x="0" y="1447800"/>
            <a:ext cx="9144000" cy="5293757"/>
          </a:xfrm>
          <a:prstGeom prst="rect">
            <a:avLst/>
          </a:prstGeom>
        </p:spPr>
        <p:txBody>
          <a:bodyPr wrap="square">
            <a:spAutoFit/>
          </a:bodyPr>
          <a:lstStyle/>
          <a:p>
            <a:pPr algn="just"/>
            <a:r>
              <a:rPr lang="en-US" sz="2000" dirty="0" smtClean="0"/>
              <a:t>It is the </a:t>
            </a:r>
            <a:r>
              <a:rPr lang="en-US" sz="2000" b="1" dirty="0" smtClean="0">
                <a:solidFill>
                  <a:srgbClr val="7030A0"/>
                </a:solidFill>
              </a:rPr>
              <a:t>abnormal  or permanent dilatation of bronchi </a:t>
            </a:r>
            <a:r>
              <a:rPr lang="en-US" sz="2000" dirty="0" smtClean="0"/>
              <a:t>with </a:t>
            </a:r>
            <a:r>
              <a:rPr lang="en-US" sz="2000" b="1" dirty="0" smtClean="0"/>
              <a:t>chronic productive cough</a:t>
            </a:r>
            <a:r>
              <a:rPr lang="en-US" sz="2000" dirty="0" smtClean="0"/>
              <a:t> due to chronic necrotizing infection.</a:t>
            </a:r>
          </a:p>
          <a:p>
            <a:pPr algn="just"/>
            <a:endParaRPr lang="en-US" sz="2000" dirty="0" smtClean="0"/>
          </a:p>
          <a:p>
            <a:pPr algn="just"/>
            <a:r>
              <a:rPr lang="en-US" sz="2000" b="1" dirty="0" smtClean="0"/>
              <a:t>Symptoms</a:t>
            </a:r>
            <a:r>
              <a:rPr lang="en-US" sz="2000" dirty="0" smtClean="0"/>
              <a:t>: Cough, fever, malodorous purulent sputum, dyspnea</a:t>
            </a:r>
          </a:p>
          <a:p>
            <a:pPr algn="just"/>
            <a:endParaRPr lang="en-US" sz="2000" dirty="0" smtClean="0"/>
          </a:p>
          <a:p>
            <a:pPr algn="just"/>
            <a:r>
              <a:rPr lang="en-US" sz="2000" b="1" dirty="0" smtClean="0"/>
              <a:t>Causes:</a:t>
            </a:r>
          </a:p>
          <a:p>
            <a:pPr marL="457200" indent="-457200" algn="just">
              <a:buFont typeface="Arial" pitchFamily="34" charset="0"/>
              <a:buChar char="•"/>
            </a:pPr>
            <a:r>
              <a:rPr lang="en-US" sz="2000" dirty="0" smtClean="0"/>
              <a:t>Bronchial obstruction: foreign body, mucus, tumor, etc.</a:t>
            </a:r>
          </a:p>
          <a:p>
            <a:pPr marL="457200" indent="-457200" algn="just">
              <a:buFont typeface="Arial" pitchFamily="34" charset="0"/>
              <a:buChar char="•"/>
            </a:pPr>
            <a:r>
              <a:rPr lang="en-US" sz="2000" dirty="0" smtClean="0"/>
              <a:t>Necrotizing pneumonias</a:t>
            </a:r>
          </a:p>
          <a:p>
            <a:pPr marL="457200" indent="-457200" algn="just">
              <a:buFont typeface="Arial" pitchFamily="34" charset="0"/>
              <a:buChar char="•"/>
            </a:pPr>
            <a:r>
              <a:rPr lang="en-US" sz="2000" dirty="0" smtClean="0"/>
              <a:t>Cystic fibrosis (affecting mucus-secreting glands)</a:t>
            </a:r>
          </a:p>
          <a:p>
            <a:pPr algn="just"/>
            <a:endParaRPr lang="en-US" sz="2000" dirty="0" smtClean="0"/>
          </a:p>
          <a:p>
            <a:pPr algn="just"/>
            <a:r>
              <a:rPr lang="en-US" sz="2000" b="1" dirty="0" smtClean="0"/>
              <a:t>Gross:</a:t>
            </a:r>
          </a:p>
          <a:p>
            <a:pPr marL="457200" indent="-457200" algn="just">
              <a:buFont typeface="Arial" pitchFamily="34" charset="0"/>
              <a:buChar char="•"/>
            </a:pPr>
            <a:r>
              <a:rPr lang="en-US" sz="2000" dirty="0" smtClean="0"/>
              <a:t>Dilated bronchi and bronchioles extending out to the pleura</a:t>
            </a:r>
          </a:p>
          <a:p>
            <a:pPr algn="just"/>
            <a:endParaRPr lang="en-US" sz="2000" dirty="0" smtClean="0"/>
          </a:p>
          <a:p>
            <a:pPr algn="just"/>
            <a:r>
              <a:rPr lang="en-US" sz="2000" b="1" dirty="0" smtClean="0"/>
              <a:t>Complication:</a:t>
            </a:r>
          </a:p>
          <a:p>
            <a:pPr marL="457200" indent="-457200" algn="just">
              <a:buFont typeface="Arial" pitchFamily="34" charset="0"/>
              <a:buChar char="•"/>
            </a:pPr>
            <a:r>
              <a:rPr lang="en-US" sz="2000" dirty="0" smtClean="0"/>
              <a:t>Abscess, septic emboli, amyloidosis, </a:t>
            </a:r>
            <a:r>
              <a:rPr lang="en-US" sz="2000" dirty="0" err="1" smtClean="0"/>
              <a:t>cor</a:t>
            </a:r>
            <a:r>
              <a:rPr lang="en-US" sz="2000" dirty="0" smtClean="0"/>
              <a:t> </a:t>
            </a:r>
            <a:r>
              <a:rPr lang="en-US" sz="2000" dirty="0" err="1" smtClean="0"/>
              <a:t>pulmonale</a:t>
            </a:r>
            <a:r>
              <a:rPr lang="en-US" sz="2000" dirty="0" smtClean="0"/>
              <a:t> </a:t>
            </a:r>
            <a:r>
              <a:rPr lang="en-US" sz="2000" i="1" dirty="0" smtClean="0"/>
              <a:t>(failure or abnormal </a:t>
            </a:r>
            <a:r>
              <a:rPr lang="en-US" sz="2000" i="1" dirty="0"/>
              <a:t>enlargement of the right side of the heart as a result of disease of the lungs or the pulmonary blood </a:t>
            </a:r>
            <a:r>
              <a:rPr lang="en-US" sz="2000" i="1" dirty="0" smtClean="0"/>
              <a:t>vessels).</a:t>
            </a:r>
          </a:p>
        </p:txBody>
      </p:sp>
    </p:spTree>
    <p:extLst>
      <p:ext uri="{BB962C8B-B14F-4D97-AF65-F5344CB8AC3E}">
        <p14:creationId xmlns:p14="http://schemas.microsoft.com/office/powerpoint/2010/main" val="1469986511"/>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10" y="2677180"/>
            <a:ext cx="392319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800" b="1" dirty="0" smtClean="0"/>
              <a:t>Lung collapse/</a:t>
            </a:r>
            <a:r>
              <a:rPr lang="en-US" sz="2800" b="1" dirty="0" err="1" smtClean="0"/>
              <a:t>Atelectasis</a:t>
            </a:r>
            <a:endParaRPr lang="en-US" sz="2800" b="1" dirty="0"/>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10" y="238780"/>
            <a:ext cx="392319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800" b="1" dirty="0" smtClean="0"/>
              <a:t>Lung collapse/</a:t>
            </a:r>
            <a:r>
              <a:rPr lang="en-US" sz="2800" b="1" dirty="0" err="1" smtClean="0"/>
              <a:t>Atelectasis</a:t>
            </a:r>
            <a:endParaRPr lang="en-US" sz="2800" b="1" dirty="0"/>
          </a:p>
        </p:txBody>
      </p:sp>
      <p:sp>
        <p:nvSpPr>
          <p:cNvPr id="3" name="Rectangle 2"/>
          <p:cNvSpPr/>
          <p:nvPr/>
        </p:nvSpPr>
        <p:spPr>
          <a:xfrm>
            <a:off x="0" y="1143000"/>
            <a:ext cx="9144000" cy="5632311"/>
          </a:xfrm>
          <a:prstGeom prst="rect">
            <a:avLst/>
          </a:prstGeom>
        </p:spPr>
        <p:txBody>
          <a:bodyPr wrap="square">
            <a:spAutoFit/>
          </a:bodyPr>
          <a:lstStyle/>
          <a:p>
            <a:pPr marL="457200" indent="-457200" algn="just">
              <a:buFont typeface="Arial" pitchFamily="34" charset="0"/>
              <a:buChar char="•"/>
            </a:pPr>
            <a:r>
              <a:rPr lang="en-US" sz="2400" dirty="0" err="1" smtClean="0"/>
              <a:t>Atelectasis</a:t>
            </a:r>
            <a:r>
              <a:rPr lang="en-US" sz="2400" dirty="0" smtClean="0"/>
              <a:t>, also known as collapse, is </a:t>
            </a:r>
            <a:r>
              <a:rPr lang="en-US" sz="2400" b="1" dirty="0" smtClean="0"/>
              <a:t>loss of lung volume </a:t>
            </a:r>
            <a:r>
              <a:rPr lang="en-US" sz="2400" dirty="0" smtClean="0"/>
              <a:t>caused by </a:t>
            </a:r>
            <a:r>
              <a:rPr lang="en-US" sz="2400" i="1" dirty="0" smtClean="0">
                <a:solidFill>
                  <a:srgbClr val="FF0000"/>
                </a:solidFill>
              </a:rPr>
              <a:t>inadequate expansion of air spaces</a:t>
            </a:r>
            <a:r>
              <a:rPr lang="en-US" sz="2400" i="1" dirty="0" smtClean="0"/>
              <a:t>.</a:t>
            </a:r>
          </a:p>
          <a:p>
            <a:pPr marL="457200" indent="-457200" algn="just">
              <a:buFont typeface="Arial" pitchFamily="34" charset="0"/>
              <a:buChar char="•"/>
            </a:pPr>
            <a:endParaRPr lang="en-US" sz="2400" i="1" dirty="0" smtClean="0"/>
          </a:p>
          <a:p>
            <a:pPr marL="457200" indent="-457200" algn="just">
              <a:buFont typeface="Arial" pitchFamily="34" charset="0"/>
              <a:buChar char="•"/>
            </a:pPr>
            <a:r>
              <a:rPr lang="en-US" sz="2400" dirty="0" smtClean="0"/>
              <a:t>It results in shunting of inadequately oxygenated blood from pulmonary arteries into veins, thus giving rise to a </a:t>
            </a:r>
            <a:r>
              <a:rPr lang="en-US" sz="2400" b="1" dirty="0" smtClean="0">
                <a:solidFill>
                  <a:srgbClr val="002060"/>
                </a:solidFill>
              </a:rPr>
              <a:t>ventilation perfusion imbalance and hypoxia</a:t>
            </a:r>
            <a:r>
              <a:rPr lang="en-US" sz="2400" dirty="0" smtClean="0"/>
              <a:t>.</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Area of collapsed or </a:t>
            </a:r>
            <a:r>
              <a:rPr lang="en-US" sz="2400" dirty="0" err="1" smtClean="0"/>
              <a:t>nonexpanded</a:t>
            </a:r>
            <a:r>
              <a:rPr lang="en-US" sz="2400" dirty="0" smtClean="0"/>
              <a:t> lung</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may occur due to </a:t>
            </a:r>
            <a:r>
              <a:rPr lang="en-US" sz="2400" b="1" dirty="0" smtClean="0">
                <a:solidFill>
                  <a:srgbClr val="7030A0"/>
                </a:solidFill>
              </a:rPr>
              <a:t>blockage</a:t>
            </a:r>
            <a:r>
              <a:rPr lang="en-US" sz="2400" dirty="0" smtClean="0"/>
              <a:t> </a:t>
            </a:r>
            <a:r>
              <a:rPr lang="en-US" sz="2400" dirty="0" smtClean="0">
                <a:solidFill>
                  <a:srgbClr val="0070C0"/>
                </a:solidFill>
              </a:rPr>
              <a:t>of a bronchial tube </a:t>
            </a:r>
            <a:r>
              <a:rPr lang="en-US" sz="2400" dirty="0" smtClean="0"/>
              <a:t>by tumour, foreign body or a plug of mucus which may occur in bronchitis or pneumonia. </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Air beyond the blockage is absorbed into the circulation, causing the affected area of lung to collapse.</a:t>
            </a:r>
          </a:p>
        </p:txBody>
      </p:sp>
    </p:spTree>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lideplayer.com/slide/15757705/88/images/3/Types+of+atelectasis+Fibrosis+of+the+lung+or+the+pleura+-Postoperat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638174"/>
            <a:ext cx="10922000" cy="61436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06210" y="238780"/>
            <a:ext cx="392319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800" b="1" dirty="0" smtClean="0"/>
              <a:t>Lung collapse/</a:t>
            </a:r>
            <a:r>
              <a:rPr lang="en-US" sz="2800" b="1" dirty="0" err="1" smtClean="0"/>
              <a:t>Atelectasis</a:t>
            </a:r>
            <a:endParaRPr lang="en-US" sz="2800" b="1" dirty="0"/>
          </a:p>
        </p:txBody>
      </p:sp>
      <p:sp>
        <p:nvSpPr>
          <p:cNvPr id="2" name="TextBox 1"/>
          <p:cNvSpPr txBox="1"/>
          <p:nvPr/>
        </p:nvSpPr>
        <p:spPr>
          <a:xfrm>
            <a:off x="-2590800" y="3048000"/>
            <a:ext cx="4160113" cy="769441"/>
          </a:xfrm>
          <a:prstGeom prst="rect">
            <a:avLst/>
          </a:prstGeom>
          <a:solidFill>
            <a:schemeClr val="bg1"/>
          </a:solidFill>
        </p:spPr>
        <p:txBody>
          <a:bodyPr wrap="none" rtlCol="0">
            <a:spAutoFit/>
          </a:bodyPr>
          <a:lstStyle/>
          <a:p>
            <a:r>
              <a:rPr lang="en-US" sz="4400" dirty="0" smtClean="0"/>
              <a:t>                               </a:t>
            </a:r>
            <a:endParaRPr lang="en-US" sz="4400" dirty="0"/>
          </a:p>
        </p:txBody>
      </p:sp>
      <p:sp>
        <p:nvSpPr>
          <p:cNvPr id="5" name="Rectangle 4"/>
          <p:cNvSpPr/>
          <p:nvPr/>
        </p:nvSpPr>
        <p:spPr>
          <a:xfrm>
            <a:off x="2057400" y="6412468"/>
            <a:ext cx="5334000" cy="369332"/>
          </a:xfrm>
          <a:prstGeom prst="rect">
            <a:avLst/>
          </a:prstGeom>
        </p:spPr>
        <p:txBody>
          <a:bodyPr wrap="square">
            <a:spAutoFit/>
          </a:bodyPr>
          <a:lstStyle/>
          <a:p>
            <a:r>
              <a:rPr lang="en-US" b="1" dirty="0" smtClean="0"/>
              <a:t>Fig: Various forms of Lung collapse/</a:t>
            </a:r>
            <a:r>
              <a:rPr lang="en-US" b="1" dirty="0" err="1" smtClean="0"/>
              <a:t>Atelectasis</a:t>
            </a:r>
            <a:endParaRPr lang="en-US" b="1" dirty="0" smtClean="0"/>
          </a:p>
        </p:txBody>
      </p:sp>
      <p:sp>
        <p:nvSpPr>
          <p:cNvPr id="4" name="TextBox 3"/>
          <p:cNvSpPr txBox="1"/>
          <p:nvPr/>
        </p:nvSpPr>
        <p:spPr>
          <a:xfrm>
            <a:off x="3657600" y="3352800"/>
            <a:ext cx="1095493"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err="1" smtClean="0"/>
              <a:t>Resorption</a:t>
            </a:r>
            <a:endParaRPr lang="en-US" sz="1600" dirty="0"/>
          </a:p>
        </p:txBody>
      </p:sp>
      <p:sp>
        <p:nvSpPr>
          <p:cNvPr id="6" name="TextBox 5"/>
          <p:cNvSpPr txBox="1"/>
          <p:nvPr/>
        </p:nvSpPr>
        <p:spPr>
          <a:xfrm>
            <a:off x="5791200" y="3276600"/>
            <a:ext cx="1268809"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Compression</a:t>
            </a:r>
            <a:endParaRPr lang="en-US" sz="1600" dirty="0"/>
          </a:p>
        </p:txBody>
      </p:sp>
      <p:sp>
        <p:nvSpPr>
          <p:cNvPr id="7" name="TextBox 6"/>
          <p:cNvSpPr txBox="1"/>
          <p:nvPr/>
        </p:nvSpPr>
        <p:spPr>
          <a:xfrm>
            <a:off x="4724400" y="5943600"/>
            <a:ext cx="1161152"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Contraction</a:t>
            </a:r>
          </a:p>
        </p:txBody>
      </p:sp>
    </p:spTree>
    <p:extLst>
      <p:ext uri="{BB962C8B-B14F-4D97-AF65-F5344CB8AC3E}">
        <p14:creationId xmlns:p14="http://schemas.microsoft.com/office/powerpoint/2010/main" val="3178918696"/>
      </p:ext>
    </p:extLst>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0236" y="333178"/>
            <a:ext cx="247856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b="1" dirty="0" err="1" smtClean="0"/>
              <a:t>Pneumothorax</a:t>
            </a:r>
            <a:r>
              <a:rPr lang="en-US" sz="2800" b="1" dirty="0" smtClean="0"/>
              <a:t> </a:t>
            </a:r>
            <a:endParaRPr lang="en-US" sz="2800" b="1" dirty="0"/>
          </a:p>
        </p:txBody>
      </p:sp>
      <p:pic>
        <p:nvPicPr>
          <p:cNvPr id="3074" name="Picture 2" descr="C:\Users\Admin\Desktop\Pneumothora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71221"/>
            <a:ext cx="6392625" cy="4777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TotalTime>
  <Words>6780</Words>
  <Application>Microsoft Office PowerPoint</Application>
  <PresentationFormat>On-screen Show (4:3)</PresentationFormat>
  <Paragraphs>952</Paragraphs>
  <Slides>126</Slides>
  <Notes>13</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Respiratory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vt:lpstr>
      <vt:lpstr>Pharyngitis </vt:lpstr>
      <vt:lpstr>Pharyngitis</vt:lpstr>
      <vt:lpstr>Acute pharyngitis</vt:lpstr>
      <vt:lpstr>Sore Throat Complications</vt:lpstr>
      <vt:lpstr>Scarlet Fever</vt:lpstr>
      <vt:lpstr>PowerPoint Presentation</vt:lpstr>
      <vt:lpstr>Diphtheria</vt:lpstr>
      <vt:lpstr>Diphtheria</vt:lpstr>
      <vt:lpstr>Diphtheria</vt:lpstr>
      <vt:lpstr>Tonsillitis </vt:lpstr>
      <vt:lpstr>Tonsillitis </vt:lpstr>
      <vt:lpstr>Tonsillitis </vt:lpstr>
      <vt:lpstr>Croup (acute spasmodic laryngitis) </vt:lpstr>
      <vt:lpstr>Lower Respiratory Tract Infections</vt:lpstr>
      <vt:lpstr>Lower respiratory infections: anatomic classification</vt:lpstr>
      <vt:lpstr>Acute bronchitis (“chest cold”)</vt:lpstr>
      <vt:lpstr>Bronchiectasis</vt:lpstr>
      <vt:lpstr>Pneumonia</vt:lpstr>
      <vt:lpstr>Pneumonia</vt:lpstr>
      <vt:lpstr>Pneumonia</vt:lpstr>
      <vt:lpstr>Types of Pneumonia</vt:lpstr>
      <vt:lpstr>PowerPoint Presentation</vt:lpstr>
      <vt:lpstr>Pathogens in pneumonia</vt:lpstr>
      <vt:lpstr>Pathogens in pneumonia</vt:lpstr>
      <vt:lpstr>“Typical” versus “atypical” pneumonia</vt:lpstr>
      <vt:lpstr>“Typical” versus “atypical” pneumonia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Musculoskeletal System</dc:title>
  <dc:creator>KRISH</dc:creator>
  <cp:lastModifiedBy>Admin</cp:lastModifiedBy>
  <cp:revision>621</cp:revision>
  <dcterms:created xsi:type="dcterms:W3CDTF">2006-08-16T00:00:00Z</dcterms:created>
  <dcterms:modified xsi:type="dcterms:W3CDTF">2020-06-07T02:01:14Z</dcterms:modified>
</cp:coreProperties>
</file>